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8"/>
  </p:notesMasterIdLst>
  <p:sldIdLst>
    <p:sldId id="257" r:id="rId2"/>
    <p:sldId id="356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49" r:id="rId83"/>
    <p:sldId id="350" r:id="rId84"/>
    <p:sldId id="351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52" r:id="rId9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035" autoAdjust="0"/>
  </p:normalViewPr>
  <p:slideViewPr>
    <p:cSldViewPr snapToGrid="0">
      <p:cViewPr varScale="1">
        <p:scale>
          <a:sx n="96" d="100"/>
          <a:sy n="96" d="100"/>
        </p:scale>
        <p:origin x="1350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806DFE-78BC-49FF-BE1A-9BBF325A3536}" type="datetimeFigureOut">
              <a:rPr lang="en-US" smtClean="0"/>
              <a:t>11/25/2015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EC395E-ECA0-42ED-BB90-DFF60342C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68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C395E-ECA0-42ED-BB90-DFF60342CD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230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xpath=/html/body/form[1] (3) - Absolute path (would break if the HTML was changed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 slightly)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//form[1] (3) - First form element in the HTML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xpath=//form[@id=’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loginForm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’] (3) - The form element with attribute named ‘id’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value ‘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loginForm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xpath=//form[input/\@name=’username’] (4) - First form element with an input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child element with attribute named ‘name’ and the value ‘username’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475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xpath=/html/body/form[1] (3) - Absolute path (would break if the HTML was changed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 slightly)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//form[1] (3) - First form element in the HTML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xpath=//form[@id=’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loginForm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’] (3) - The form element with attribute named ‘id’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value ‘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loginForm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xpath=//form[input/\@name=’username’] (4) - First form element with an input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child element with attribute named ‘name’ and the value ‘username’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528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488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8637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6242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515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6984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FD718C-3D7E-4A6E-9F9D-C61DF3A08425}" type="slidenum">
              <a:rPr lang="en-US"/>
              <a:pPr/>
              <a:t>92</a:t>
            </a:fld>
            <a:r>
              <a:rPr lang="en-US" dirty="0"/>
              <a:t>##</a:t>
            </a:r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007394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FD718C-3D7E-4A6E-9F9D-C61DF3A08425}" type="slidenum">
              <a:rPr lang="en-US"/>
              <a:pPr/>
              <a:t>93</a:t>
            </a:fld>
            <a:r>
              <a:rPr lang="en-US" dirty="0"/>
              <a:t>##</a:t>
            </a:r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408463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FD718C-3D7E-4A6E-9F9D-C61DF3A08425}" type="slidenum">
              <a:rPr lang="en-US"/>
              <a:pPr/>
              <a:t>94</a:t>
            </a:fld>
            <a:r>
              <a:rPr lang="en-US" dirty="0"/>
              <a:t>##</a:t>
            </a:r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11100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7381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FD718C-3D7E-4A6E-9F9D-C61DF3A08425}" type="slidenum">
              <a:rPr lang="en-US"/>
              <a:pPr/>
              <a:t>95</a:t>
            </a:fld>
            <a:r>
              <a:rPr lang="en-US" dirty="0"/>
              <a:t>##</a:t>
            </a:r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82938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Quick</a:t>
            </a:r>
            <a:r>
              <a:rPr lang="en-US" baseline="0" dirty="0" smtClean="0"/>
              <a:t> demo of Selenium's website and download sources.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639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45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743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xpath=/html/body/form[1] (3) - Absolute path (would break if the HTML was changed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 slightly)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//form[1] (3) - First form element in the HTML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xpath=//form[@id=’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loginForm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’] (3) - The form element with attribute named ‘id’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value ‘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loginForm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xpath=//form[input/\@name=’username’] (4) - First form element with an input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child element with attribute named ‘name’ and the value ‘username’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996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//input[@name=’username’] (4) - First input element with attribute named ‘name’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value ‘username’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//form[@id=’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loginForm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’]/input[1] (4) - First input child element of the form element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attribute named ‘id’ and the value ‘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loginForm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//input[@name=’continue’][@type=’button’] (7) - Input with attribute named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‘name’ and the value ‘continue’ and attribute named ‘type’ and the value ‘button’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//form[@id=’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loginForm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’]/input[4] (7) - Fourth input child element of the form element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attribute named ‘id’ and value ‘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loginForm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296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230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82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2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080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5F95C584-F4F0-4D72-9F63-F4057CADE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71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2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5F95C584-F4F0-4D72-9F63-F4057CADE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211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0030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/>
          </p:nvSpPr>
          <p:spPr>
            <a:xfrm flipH="1">
              <a:off x="3394421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/>
          </p:nvSpPr>
          <p:spPr>
            <a:xfrm flipH="1">
              <a:off x="1350512" y="1528531"/>
              <a:ext cx="2008657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/>
          </p:nvSpPr>
          <p:spPr>
            <a:xfrm flipH="1">
              <a:off x="1538277" y="2175144"/>
              <a:ext cx="181669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/>
          </p:nvSpPr>
          <p:spPr>
            <a:xfrm flipH="1">
              <a:off x="1660733" y="2421354"/>
              <a:ext cx="1697684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/>
          </p:nvSpPr>
          <p:spPr>
            <a:xfrm flipH="1">
              <a:off x="1448484" y="2878556"/>
              <a:ext cx="190883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/>
          </p:nvSpPr>
          <p:spPr>
            <a:xfrm flipH="1">
              <a:off x="1636239" y="1946534"/>
              <a:ext cx="174759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/>
          </p:nvSpPr>
          <p:spPr>
            <a:xfrm flipH="1">
              <a:off x="3402822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/>
          </p:nvSpPr>
          <p:spPr>
            <a:xfrm flipH="1">
              <a:off x="3389110" y="1523999"/>
              <a:ext cx="187428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/>
          </p:nvSpPr>
          <p:spPr>
            <a:xfrm flipH="1">
              <a:off x="3398080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/>
        </p:nvSpPr>
        <p:spPr>
          <a:xfrm rot="9535351" flipH="1">
            <a:off x="923387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/>
        </p:nvSpPr>
        <p:spPr>
          <a:xfrm rot="16938170" flipH="1">
            <a:off x="4905823" y="1031967"/>
            <a:ext cx="859648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/>
        </p:nvSpPr>
        <p:spPr>
          <a:xfrm rot="19836951" flipH="1">
            <a:off x="7379011" y="1495156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/>
        </p:nvSpPr>
        <p:spPr>
          <a:xfrm rot="2233443" flipH="1">
            <a:off x="2139219" y="940067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/>
        </p:nvSpPr>
        <p:spPr>
          <a:xfrm rot="8530737" flipH="1">
            <a:off x="4757101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/>
        </p:nvSpPr>
        <p:spPr>
          <a:xfrm rot="12627025" flipH="1">
            <a:off x="2910498" y="4405709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/>
        </p:nvSpPr>
        <p:spPr>
          <a:xfrm rot="1186146" flipH="1">
            <a:off x="6185958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/>
        </p:nvSpPr>
        <p:spPr>
          <a:xfrm rot="19460650" flipH="1">
            <a:off x="3150207" y="1979503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/>
        </p:nvSpPr>
        <p:spPr>
          <a:xfrm rot="18277140" flipH="1">
            <a:off x="405235" y="3272338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/>
        </p:nvSpPr>
        <p:spPr>
          <a:xfrm rot="18695734" flipH="1">
            <a:off x="3127408" y="5396301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/>
        </p:nvSpPr>
        <p:spPr>
          <a:xfrm rot="20840689" flipH="1">
            <a:off x="8186733" y="5517703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/>
        </p:nvSpPr>
        <p:spPr>
          <a:xfrm rot="15426793" flipH="1">
            <a:off x="1145826" y="4072255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/>
        </p:nvSpPr>
        <p:spPr>
          <a:xfrm rot="2086872" flipH="1">
            <a:off x="8330354" y="1359229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2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580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2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165675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4643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28800"/>
            <a:ext cx="81534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83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502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7652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2400" y="228602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3853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iming>
    <p:tnLst>
      <p:par>
        <p:cTn id="1" dur="indefinite" restart="never" nodeType="tmRoot"/>
      </p:par>
    </p:tnLst>
  </p:timing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academy.telerik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eleniumhq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TR/xpath/" TargetMode="External"/><Relationship Id="rId2" Type="http://schemas.openxmlformats.org/officeDocument/2006/relationships/hyperlink" Target="http://www.w3schools.com/Xpath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ddons.mozilla.org/en-US/firefox/addon/firebug/" TargetMode="External"/><Relationship Id="rId4" Type="http://schemas.openxmlformats.org/officeDocument/2006/relationships/hyperlink" Target="http://www.zvon.org/xxl/XPathTutorial/General/examples.html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://academy.telerik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orldwidemetric.com/cal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seleniumhq.org/docs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hyperlink" Target="http://facebook.com/TelerikAcademy" TargetMode="External"/><Relationship Id="rId3" Type="http://schemas.openxmlformats.org/officeDocument/2006/relationships/hyperlink" Target="http://academy.telerik.com/" TargetMode="External"/><Relationship Id="rId7" Type="http://schemas.openxmlformats.org/officeDocument/2006/relationships/image" Target="../media/image58.png"/><Relationship Id="rId2" Type="http://schemas.openxmlformats.org/officeDocument/2006/relationships/hyperlink" Target="http://csharpfundamentals.teleri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hyperlink" Target="http://forums.academy.telerik.com/" TargetMode="External"/><Relationship Id="rId10" Type="http://schemas.openxmlformats.org/officeDocument/2006/relationships/image" Target="../media/image60.png"/><Relationship Id="rId4" Type="http://schemas.openxmlformats.org/officeDocument/2006/relationships/hyperlink" Target="http://www.facebook.com/telerikacademy" TargetMode="External"/><Relationship Id="rId9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Selenium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240880"/>
            <a:ext cx="8229600" cy="797720"/>
          </a:xfrm>
        </p:spPr>
        <p:txBody>
          <a:bodyPr/>
          <a:lstStyle/>
          <a:p>
            <a:r>
              <a:rPr lang="en-US" dirty="0" smtClean="0"/>
              <a:t>Using Selenium for Web Testing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4106" y="2012770"/>
            <a:ext cx="2109787" cy="190817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04331" y="4846615"/>
            <a:ext cx="1682469" cy="1617257"/>
          </a:xfrm>
          <a:prstGeom prst="ellipse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12"/>
          <p:cNvSpPr>
            <a:spLocks noGrp="1"/>
          </p:cNvSpPr>
          <p:nvPr/>
        </p:nvSpPr>
        <p:spPr>
          <a:xfrm>
            <a:off x="497391" y="5455189"/>
            <a:ext cx="3990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Telerik Software Academy</a:t>
            </a:r>
          </a:p>
        </p:txBody>
      </p:sp>
      <p:sp>
        <p:nvSpPr>
          <p:cNvPr id="11" name="Text Placeholder 13"/>
          <p:cNvSpPr>
            <a:spLocks noGrp="1"/>
          </p:cNvSpPr>
          <p:nvPr/>
        </p:nvSpPr>
        <p:spPr>
          <a:xfrm>
            <a:off x="497392" y="5759989"/>
            <a:ext cx="399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4"/>
              </a:rPr>
              <a:t>http://academy.telerik.com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Text Placeholder 14"/>
          <p:cNvSpPr>
            <a:spLocks noGrp="1"/>
          </p:cNvSpPr>
          <p:nvPr/>
        </p:nvSpPr>
        <p:spPr>
          <a:xfrm>
            <a:off x="497392" y="5080546"/>
            <a:ext cx="3990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400" b="1" kern="12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231234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0"/>
            <a:ext cx="7924800" cy="1600201"/>
          </a:xfrm>
        </p:spPr>
        <p:txBody>
          <a:bodyPr/>
          <a:lstStyle/>
          <a:p>
            <a:r>
              <a:rPr lang="en-US" dirty="0" smtClean="0"/>
              <a:t>Selenium</a:t>
            </a:r>
            <a:br>
              <a:rPr lang="en-US" dirty="0" smtClean="0"/>
            </a:br>
            <a:r>
              <a:rPr lang="en-US" dirty="0" smtClean="0"/>
              <a:t>Quick Demo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76400"/>
            <a:ext cx="7924800" cy="569120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http://seleniumhq.org/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316" y="2362822"/>
            <a:ext cx="6535369" cy="4147310"/>
          </a:xfrm>
          <a:prstGeom prst="roundRect">
            <a:avLst>
              <a:gd name="adj" fmla="val 6272"/>
            </a:avLst>
          </a:prstGeom>
          <a:effectLst>
            <a:glow rad="101600">
              <a:schemeClr val="tx1">
                <a:alpha val="40000"/>
              </a:schemeClr>
            </a:glo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18107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162" y="1295400"/>
            <a:ext cx="5181600" cy="1524000"/>
          </a:xfrm>
        </p:spPr>
        <p:txBody>
          <a:bodyPr/>
          <a:lstStyle/>
          <a:p>
            <a:r>
              <a:rPr lang="en-US" dirty="0" smtClean="0"/>
              <a:t>Selenium IDE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968862" y="2590800"/>
            <a:ext cx="3886200" cy="797720"/>
          </a:xfrm>
        </p:spPr>
        <p:txBody>
          <a:bodyPr/>
          <a:lstStyle/>
          <a:p>
            <a:r>
              <a:rPr lang="en-US" dirty="0" smtClean="0"/>
              <a:t>Test Record and Playback</a:t>
            </a:r>
            <a:endParaRPr lang="en-US" dirty="0"/>
          </a:p>
        </p:txBody>
      </p:sp>
      <p:pic>
        <p:nvPicPr>
          <p:cNvPr id="6146" name="Picture 2" descr="C:\Users\ogeorgiev\Desktop\1295263950_157866583_1-Test-Automation-using-Selenium-100-Hands-on-course-Powai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200" y="4514010"/>
            <a:ext cx="1861524" cy="1676400"/>
          </a:xfrm>
          <a:prstGeom prst="roundRect">
            <a:avLst>
              <a:gd name="adj" fmla="val 11212"/>
            </a:avLst>
          </a:prstGeom>
          <a:noFill/>
          <a:effectLst>
            <a:glow rad="101600">
              <a:schemeClr val="tx1">
                <a:alpha val="40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731" y="1000955"/>
            <a:ext cx="3897921" cy="4775130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scene3d>
            <a:camera prst="perspectiveContrasting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88453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 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Selenium IDE </a:t>
            </a:r>
            <a:r>
              <a:rPr lang="en-US" dirty="0" smtClean="0"/>
              <a:t>is </a:t>
            </a:r>
            <a:r>
              <a:rPr lang="en-US" dirty="0"/>
              <a:t>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prototyping tool </a:t>
            </a:r>
            <a:r>
              <a:rPr lang="en-US" dirty="0"/>
              <a:t>for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building test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scripts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It is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Firefox plugin 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Provides </a:t>
            </a:r>
            <a:r>
              <a:rPr lang="en-US" dirty="0"/>
              <a:t>an easy-to-use interface for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developing automated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Selenium IDE has </a:t>
            </a:r>
            <a:r>
              <a:rPr lang="en-US" dirty="0"/>
              <a:t>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recording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feature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Records user actions </a:t>
            </a:r>
            <a:r>
              <a:rPr lang="en-US" dirty="0" smtClean="0"/>
              <a:t>as they are performed 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Exports</a:t>
            </a:r>
            <a:r>
              <a:rPr lang="en-US" dirty="0" smtClean="0"/>
              <a:t> </a:t>
            </a:r>
            <a:r>
              <a:rPr lang="en-US" dirty="0"/>
              <a:t>them as </a:t>
            </a:r>
            <a:r>
              <a:rPr lang="en-US" dirty="0" smtClean="0"/>
              <a:t>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reusable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script </a:t>
            </a:r>
            <a:r>
              <a:rPr lang="en-US" dirty="0"/>
              <a:t>in </a:t>
            </a:r>
            <a:r>
              <a:rPr lang="en-US" dirty="0" smtClean="0"/>
              <a:t>a chosen </a:t>
            </a:r>
            <a:r>
              <a:rPr lang="en-US" dirty="0"/>
              <a:t>programming </a:t>
            </a:r>
            <a:r>
              <a:rPr lang="en-US" dirty="0" smtClean="0"/>
              <a:t>language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script can </a:t>
            </a:r>
            <a:r>
              <a:rPr lang="en-US" dirty="0"/>
              <a:t>be later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executed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40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 IDE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Selenium IDE is </a:t>
            </a:r>
            <a:r>
              <a:rPr lang="en-US" dirty="0" smtClean="0"/>
              <a:t>simply intended </a:t>
            </a:r>
            <a:r>
              <a:rPr lang="en-US" dirty="0"/>
              <a:t>as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rapid prototyping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tool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</a:t>
            </a:r>
            <a:r>
              <a:rPr lang="en-US" dirty="0" smtClean="0"/>
              <a:t>ot </a:t>
            </a:r>
            <a:r>
              <a:rPr lang="en-US" dirty="0"/>
              <a:t>designed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run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passes 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Not designed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build all the automated tests </a:t>
            </a:r>
            <a:r>
              <a:rPr lang="en-US" dirty="0"/>
              <a:t>you </a:t>
            </a:r>
            <a:r>
              <a:rPr lang="en-US" dirty="0" smtClean="0"/>
              <a:t>would need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Doesn’t </a:t>
            </a:r>
            <a:r>
              <a:rPr lang="en-US" dirty="0"/>
              <a:t>provide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iteration</a:t>
            </a:r>
            <a:r>
              <a:rPr lang="en-US" dirty="0"/>
              <a:t>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conditional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statements</a:t>
            </a:r>
            <a:r>
              <a:rPr lang="en-US" dirty="0"/>
              <a:t> for test </a:t>
            </a:r>
            <a:r>
              <a:rPr lang="en-US" dirty="0" smtClean="0"/>
              <a:t>scripts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</a:t>
            </a:r>
            <a:r>
              <a:rPr lang="en-US" dirty="0" smtClean="0"/>
              <a:t>or serious test automation </a:t>
            </a:r>
            <a:r>
              <a:rPr lang="en-US" dirty="0"/>
              <a:t>either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Selenium 2 </a:t>
            </a:r>
            <a:r>
              <a:rPr lang="en-US" dirty="0"/>
              <a:t>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Selenium 1</a:t>
            </a:r>
            <a:r>
              <a:rPr lang="en-US" dirty="0"/>
              <a:t> </a:t>
            </a:r>
            <a:r>
              <a:rPr lang="en-US" dirty="0" smtClean="0"/>
              <a:t>should be </a:t>
            </a:r>
            <a:r>
              <a:rPr lang="en-US" dirty="0"/>
              <a:t>used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With a supported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programming language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14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Test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There are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three primary methods </a:t>
            </a:r>
            <a:r>
              <a:rPr lang="en-US" dirty="0"/>
              <a:t>for developing test </a:t>
            </a:r>
            <a:r>
              <a:rPr lang="en-US" dirty="0" smtClean="0"/>
              <a:t>cases: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Recording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Adding Verifications and Asserts</a:t>
            </a:r>
            <a:r>
              <a:rPr lang="en-US" dirty="0"/>
              <a:t> With the Context </a:t>
            </a:r>
            <a:r>
              <a:rPr lang="en-US" dirty="0" smtClean="0"/>
              <a:t>Menu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Editing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Editing commands and comments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Test cases can be grouped in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suites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43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Recording Test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Useful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beginner users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Selenium-IDE automatically inserts </a:t>
            </a:r>
            <a:r>
              <a:rPr lang="en-US" dirty="0"/>
              <a:t>commands into your test case based on </a:t>
            </a:r>
            <a:r>
              <a:rPr lang="en-US" dirty="0" smtClean="0"/>
              <a:t>your actions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Clicking a link -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click</a:t>
            </a:r>
            <a:r>
              <a:rPr lang="en-US" dirty="0"/>
              <a:t> 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clickAndWait</a:t>
            </a:r>
            <a:r>
              <a:rPr lang="en-US" dirty="0"/>
              <a:t> commands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Entering values -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type</a:t>
            </a:r>
            <a:r>
              <a:rPr lang="en-US" dirty="0"/>
              <a:t> command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Selecting options from a drop-down listbox -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select</a:t>
            </a:r>
            <a:r>
              <a:rPr lang="en-US" dirty="0"/>
              <a:t> command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Clicking checkboxes or radio buttons -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click</a:t>
            </a:r>
            <a:r>
              <a:rPr lang="en-US" dirty="0"/>
              <a:t> command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74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 Main Features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759823" y="1220992"/>
            <a:ext cx="1295400" cy="496306"/>
          </a:xfrm>
          <a:prstGeom prst="wedgeRoundRectCallout">
            <a:avLst>
              <a:gd name="adj1" fmla="val 103117"/>
              <a:gd name="adj2" fmla="val -39167"/>
              <a:gd name="adj3" fmla="val 16667"/>
            </a:avLst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42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75000"/>
                </a:schemeClr>
              </a:gs>
            </a:gsLst>
            <a:lin ang="4800000" scaled="0"/>
          </a:gra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Menu Bar</a:t>
            </a:r>
            <a:endParaRPr lang="bg-BG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759823" y="1894922"/>
            <a:ext cx="1295400" cy="496306"/>
          </a:xfrm>
          <a:prstGeom prst="wedgeRoundRectCallout">
            <a:avLst>
              <a:gd name="adj1" fmla="val 107151"/>
              <a:gd name="adj2" fmla="val -102335"/>
              <a:gd name="adj3" fmla="val 16667"/>
            </a:avLst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42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75000"/>
                </a:schemeClr>
              </a:gs>
            </a:gsLst>
            <a:lin ang="4800000" scaled="0"/>
          </a:gra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Toolbar</a:t>
            </a:r>
            <a:endParaRPr lang="bg-BG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263" y="775952"/>
            <a:ext cx="4157419" cy="5787187"/>
          </a:xfrm>
          <a:prstGeom prst="roundRect">
            <a:avLst>
              <a:gd name="adj" fmla="val 1854"/>
            </a:avLst>
          </a:prstGeom>
          <a:noFill/>
          <a:effectLst>
            <a:glow rad="101600">
              <a:schemeClr val="tx1">
                <a:alpha val="40000"/>
              </a:schemeClr>
            </a:glow>
            <a:softEdge rad="31750"/>
          </a:effectLst>
        </p:spPr>
      </p:pic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264459" y="4119069"/>
            <a:ext cx="2077357" cy="1379101"/>
          </a:xfrm>
          <a:prstGeom prst="wedgeRoundRectCallout">
            <a:avLst>
              <a:gd name="adj1" fmla="val 73772"/>
              <a:gd name="adj2" fmla="val 33451"/>
              <a:gd name="adj3" fmla="val 16667"/>
            </a:avLst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42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75000"/>
                </a:schemeClr>
              </a:gs>
            </a:gsLst>
            <a:lin ang="4800000" scaled="0"/>
          </a:gra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Log/Reference/UI-Element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/ Rollup 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Pane</a:t>
            </a:r>
            <a:endParaRPr lang="bg-BG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7086600" y="1646769"/>
            <a:ext cx="1981200" cy="496306"/>
          </a:xfrm>
          <a:prstGeom prst="wedgeRoundRectCallout">
            <a:avLst>
              <a:gd name="adj1" fmla="val -86627"/>
              <a:gd name="adj2" fmla="val 98330"/>
              <a:gd name="adj3" fmla="val 16667"/>
            </a:avLst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42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75000"/>
                </a:schemeClr>
              </a:gs>
            </a:gsLst>
            <a:lin ang="4800000" scaled="0"/>
          </a:gra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Test Case Pane</a:t>
            </a:r>
            <a:endParaRPr lang="bg-BG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45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URL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Selenium IDE allows pointing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base URL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A</a:t>
            </a:r>
            <a:r>
              <a:rPr lang="en-US" dirty="0" smtClean="0"/>
              <a:t>llowing </a:t>
            </a:r>
            <a:r>
              <a:rPr lang="en-US" dirty="0"/>
              <a:t>test cases to </a:t>
            </a:r>
            <a:r>
              <a:rPr lang="en-US" dirty="0" smtClean="0"/>
              <a:t>be run </a:t>
            </a:r>
            <a:r>
              <a:rPr lang="en-US" dirty="0"/>
              <a:t>across different </a:t>
            </a:r>
            <a:r>
              <a:rPr lang="en-US" dirty="0" smtClean="0"/>
              <a:t>domains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" y="4191000"/>
            <a:ext cx="2641600" cy="1981200"/>
          </a:xfrm>
          <a:prstGeom prst="ellipse">
            <a:avLst/>
          </a:prstGeom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3200" y="3352800"/>
            <a:ext cx="5559425" cy="1201738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224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Selenium Commands – “Selenese”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Selenium commands, often called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elenese</a:t>
            </a:r>
            <a:r>
              <a:rPr lang="en-US" dirty="0"/>
              <a:t>, are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set of commands that run your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These commands essentially create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testing language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A sequence of these commands is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744803" y="4572000"/>
            <a:ext cx="8517203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en-US" sz="5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css=input[name="username"]</a:t>
            </a:r>
          </a:p>
        </p:txBody>
      </p:sp>
    </p:spTree>
    <p:extLst>
      <p:ext uri="{BB962C8B-B14F-4D97-AF65-F5344CB8AC3E}">
        <p14:creationId xmlns:p14="http://schemas.microsoft.com/office/powerpoint/2010/main" val="240707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We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selenese</a:t>
            </a:r>
            <a:r>
              <a:rPr lang="en-US" dirty="0" smtClean="0"/>
              <a:t> we can test: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xistence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of UI elements </a:t>
            </a:r>
            <a:r>
              <a:rPr lang="en-US" dirty="0"/>
              <a:t>based on their HTML </a:t>
            </a:r>
            <a:r>
              <a:rPr lang="en-US" dirty="0" smtClean="0"/>
              <a:t>tags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est </a:t>
            </a:r>
            <a:r>
              <a:rPr lang="en-US" dirty="0"/>
              <a:t>for specific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content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est </a:t>
            </a:r>
            <a:r>
              <a:rPr lang="en-US" dirty="0"/>
              <a:t>for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broken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links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nput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fields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selection list options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submitting forms</a:t>
            </a:r>
            <a:r>
              <a:rPr lang="en-US" dirty="0"/>
              <a:t>,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table data 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indow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size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mouse position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alerts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Ajax functionality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pop up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windows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event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handling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10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0" y="932331"/>
            <a:ext cx="7581900" cy="576430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Snejina Lazarova</a:t>
            </a:r>
          </a:p>
          <a:p>
            <a:pPr marL="357188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dirty="0" smtClean="0"/>
              <a:t>Project Manager</a:t>
            </a:r>
          </a:p>
          <a:p>
            <a:pPr marL="357188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smtClean="0"/>
              <a:t>BI &amp; Reporting </a:t>
            </a:r>
            <a:r>
              <a:rPr lang="en-US" sz="2400" dirty="0" smtClean="0"/>
              <a:t>Team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Dimo Mitev</a:t>
            </a:r>
          </a:p>
          <a:p>
            <a:pPr marL="357188" lvl="1" indent="0">
              <a:lnSpc>
                <a:spcPct val="100000"/>
              </a:lnSpc>
              <a:buNone/>
            </a:pPr>
            <a:r>
              <a:rPr lang="en-US" sz="2400" dirty="0" smtClean="0"/>
              <a:t>QA Architect</a:t>
            </a:r>
          </a:p>
          <a:p>
            <a:pPr marL="357188" lvl="1" indent="0">
              <a:lnSpc>
                <a:spcPct val="100000"/>
              </a:lnSpc>
              <a:buNone/>
            </a:pPr>
            <a:r>
              <a:rPr lang="en-US" sz="2400" dirty="0" smtClean="0"/>
              <a:t>Backend Services Team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5"/>
          <a:stretch/>
        </p:blipFill>
        <p:spPr>
          <a:xfrm>
            <a:off x="6099452" y="3790421"/>
            <a:ext cx="1441959" cy="2029609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450" y="971594"/>
            <a:ext cx="1387326" cy="2080989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188185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Selenium commands are simple, they consist of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command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two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parameters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parameters are not always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required </a:t>
            </a:r>
            <a:r>
              <a:rPr lang="en-US" dirty="0" smtClean="0"/>
              <a:t>- it </a:t>
            </a:r>
            <a:r>
              <a:rPr lang="en-US" dirty="0"/>
              <a:t>depends on the </a:t>
            </a:r>
            <a:r>
              <a:rPr lang="en-US" dirty="0" smtClean="0"/>
              <a:t>command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</a:t>
            </a:r>
            <a:r>
              <a:rPr lang="en-US" dirty="0" smtClean="0"/>
              <a:t>ome </a:t>
            </a:r>
            <a:r>
              <a:rPr lang="en-US" dirty="0"/>
              <a:t>cases </a:t>
            </a:r>
            <a:r>
              <a:rPr lang="en-US" dirty="0" smtClean="0"/>
              <a:t>require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both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one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graphicFrame>
        <p:nvGraphicFramePr>
          <p:cNvPr id="9" name="Group 134"/>
          <p:cNvGraphicFramePr>
            <a:graphicFrameLocks/>
          </p:cNvGraphicFramePr>
          <p:nvPr>
            <p:extLst/>
          </p:nvPr>
        </p:nvGraphicFramePr>
        <p:xfrm>
          <a:off x="1905000" y="2286000"/>
          <a:ext cx="5105399" cy="438912"/>
        </p:xfrm>
        <a:graphic>
          <a:graphicData uri="http://schemas.openxmlformats.org/drawingml/2006/table">
            <a:tbl>
              <a:tblPr/>
              <a:tblGrid>
                <a:gridCol w="1752599"/>
                <a:gridCol w="1825762"/>
                <a:gridCol w="1527038"/>
              </a:tblGrid>
              <a:tr h="4389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verifyText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//div//a[2]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Login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4071436"/>
              </p:ext>
            </p:extLst>
          </p:nvPr>
        </p:nvGraphicFramePr>
        <p:xfrm>
          <a:off x="457200" y="4572000"/>
          <a:ext cx="8077200" cy="1371600"/>
        </p:xfrm>
        <a:graphic>
          <a:graphicData uri="http://schemas.openxmlformats.org/drawingml/2006/table">
            <a:tbl>
              <a:tblPr/>
              <a:tblGrid>
                <a:gridCol w="2514600"/>
                <a:gridCol w="1828800"/>
                <a:gridCol w="3733800"/>
              </a:tblGrid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goBackAndWait</a:t>
                      </a:r>
                      <a:b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verifyTextPresent</a:t>
                      </a:r>
                      <a:b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b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id=phone</a:t>
                      </a:r>
                      <a:b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id=address1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Welcome to My Home Page</a:t>
                      </a:r>
                      <a:r>
                        <a:rPr kumimoji="0" lang="bg-BG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kumimoji="0" lang="bg-BG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bg-BG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(555) 666-7066</a:t>
                      </a:r>
                      <a:r>
                        <a:rPr kumimoji="0" lang="bg-BG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kumimoji="0" lang="bg-BG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${myVariableAddress}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802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Parameters</a:t>
            </a:r>
            <a:r>
              <a:rPr lang="en-US" dirty="0"/>
              <a:t> vary, however they are typically: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locator</a:t>
            </a:r>
            <a:r>
              <a:rPr lang="en-US" dirty="0"/>
              <a:t> for identifying a UI element within a </a:t>
            </a:r>
            <a:r>
              <a:rPr lang="en-US" dirty="0" smtClean="0"/>
              <a:t>page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text pattern</a:t>
            </a:r>
            <a:r>
              <a:rPr lang="en-US" dirty="0"/>
              <a:t> for verifying or asserting expected page content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text pattern</a:t>
            </a:r>
            <a:r>
              <a:rPr lang="en-US" dirty="0"/>
              <a:t> or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selenium variable</a:t>
            </a:r>
            <a:r>
              <a:rPr lang="en-US" dirty="0"/>
              <a:t> for entering text in an input field or for selecting an </a:t>
            </a:r>
            <a:r>
              <a:rPr lang="en-US" dirty="0" smtClean="0"/>
              <a:t>option from </a:t>
            </a:r>
            <a:r>
              <a:rPr lang="en-US" dirty="0"/>
              <a:t>an option </a:t>
            </a:r>
            <a:r>
              <a:rPr lang="en-US" dirty="0" smtClean="0"/>
              <a:t>list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97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Selenium </a:t>
            </a:r>
            <a:r>
              <a:rPr lang="en-US" dirty="0" smtClean="0"/>
              <a:t>Scripts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Scripts for Selenium-IDE are stored </a:t>
            </a:r>
            <a:r>
              <a:rPr lang="en-US" dirty="0"/>
              <a:t>in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HTML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text file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format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This consists of an HTML table with three </a:t>
            </a:r>
            <a:r>
              <a:rPr lang="en-US" dirty="0" smtClean="0"/>
              <a:t>columns: 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Command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arget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Value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second and third columns may </a:t>
            </a:r>
            <a:r>
              <a:rPr lang="en-US" dirty="0" smtClean="0"/>
              <a:t>not require </a:t>
            </a:r>
            <a:r>
              <a:rPr lang="en-US" dirty="0"/>
              <a:t>values </a:t>
            </a:r>
            <a:r>
              <a:rPr lang="en-US" dirty="0" smtClean="0"/>
              <a:t>but </a:t>
            </a:r>
            <a:r>
              <a:rPr lang="en-US" dirty="0"/>
              <a:t>they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should be present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0" y="3048000"/>
            <a:ext cx="1752600" cy="1839609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753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Selenium Scripts (2)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741402"/>
            <a:ext cx="8686800" cy="553998"/>
          </a:xfrm>
        </p:spPr>
        <p:txBody>
          <a:bodyPr/>
          <a:lstStyle/>
          <a:p>
            <a:r>
              <a:rPr lang="en-US" dirty="0">
                <a:solidFill>
                  <a:srgbClr val="EBFFD2"/>
                </a:solidFill>
              </a:rPr>
              <a:t>Here is an example of a test</a:t>
            </a:r>
            <a:r>
              <a:rPr lang="en-US" dirty="0" smtClean="0">
                <a:solidFill>
                  <a:srgbClr val="EBFFD2"/>
                </a:solidFill>
              </a:rPr>
              <a:t>:</a:t>
            </a:r>
            <a:endParaRPr lang="en-US" dirty="0">
              <a:solidFill>
                <a:srgbClr val="EBFFD2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57200" y="1370886"/>
            <a:ext cx="4114800" cy="480131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noProof="1"/>
              <a:t>&lt;table&gt;</a:t>
            </a:r>
          </a:p>
          <a:p>
            <a:pPr>
              <a:lnSpc>
                <a:spcPct val="90000"/>
              </a:lnSpc>
            </a:pPr>
            <a:r>
              <a:rPr lang="en-US" noProof="1"/>
              <a:t> &lt;tr&gt;</a:t>
            </a:r>
            <a:endParaRPr lang="bg-BG" noProof="1"/>
          </a:p>
          <a:p>
            <a:pPr>
              <a:lnSpc>
                <a:spcPct val="90000"/>
              </a:lnSpc>
            </a:pPr>
            <a:r>
              <a:rPr lang="bg-BG" noProof="1"/>
              <a:t>  </a:t>
            </a:r>
            <a:r>
              <a:rPr lang="en-US" noProof="1"/>
              <a:t>&lt;td&gt;open&lt;/td&gt;</a:t>
            </a:r>
            <a:endParaRPr lang="bg-BG" noProof="1"/>
          </a:p>
          <a:p>
            <a:pPr>
              <a:lnSpc>
                <a:spcPct val="90000"/>
              </a:lnSpc>
            </a:pPr>
            <a:r>
              <a:rPr lang="bg-BG" noProof="1"/>
              <a:t>  </a:t>
            </a:r>
            <a:r>
              <a:rPr lang="en-US" noProof="1"/>
              <a:t>&lt;td&gt;&lt;/td&gt;</a:t>
            </a:r>
            <a:endParaRPr lang="bg-BG" noProof="1"/>
          </a:p>
          <a:p>
            <a:pPr>
              <a:lnSpc>
                <a:spcPct val="90000"/>
              </a:lnSpc>
            </a:pPr>
            <a:r>
              <a:rPr lang="bg-BG" noProof="1"/>
              <a:t>  </a:t>
            </a:r>
            <a:r>
              <a:rPr lang="en-US" noProof="1"/>
              <a:t>&lt;td&gt;/download/&lt;/td&gt;</a:t>
            </a:r>
            <a:endParaRPr lang="bg-BG" noProof="1"/>
          </a:p>
          <a:p>
            <a:pPr>
              <a:lnSpc>
                <a:spcPct val="90000"/>
              </a:lnSpc>
            </a:pPr>
            <a:r>
              <a:rPr lang="bg-BG" noProof="1"/>
              <a:t> </a:t>
            </a:r>
            <a:r>
              <a:rPr lang="en-US" noProof="1"/>
              <a:t>&lt;/tr&gt;</a:t>
            </a:r>
          </a:p>
          <a:p>
            <a:pPr>
              <a:lnSpc>
                <a:spcPct val="90000"/>
              </a:lnSpc>
            </a:pPr>
            <a:r>
              <a:rPr lang="en-US" noProof="1"/>
              <a:t> &lt;tr&gt;</a:t>
            </a:r>
            <a:endParaRPr lang="bg-BG" noProof="1"/>
          </a:p>
          <a:p>
            <a:pPr>
              <a:lnSpc>
                <a:spcPct val="90000"/>
              </a:lnSpc>
            </a:pPr>
            <a:r>
              <a:rPr lang="bg-BG" noProof="1"/>
              <a:t>  </a:t>
            </a:r>
            <a:r>
              <a:rPr lang="en-US" noProof="1"/>
              <a:t>&lt;td&gt;assertTitle&lt;/td&gt;</a:t>
            </a:r>
            <a:endParaRPr lang="bg-BG" noProof="1"/>
          </a:p>
          <a:p>
            <a:pPr>
              <a:lnSpc>
                <a:spcPct val="90000"/>
              </a:lnSpc>
            </a:pPr>
            <a:r>
              <a:rPr lang="bg-BG" noProof="1"/>
              <a:t>  </a:t>
            </a:r>
            <a:r>
              <a:rPr lang="en-US" noProof="1"/>
              <a:t>&lt;td&gt;&lt;/td&gt;</a:t>
            </a:r>
          </a:p>
          <a:p>
            <a:pPr>
              <a:lnSpc>
                <a:spcPct val="90000"/>
              </a:lnSpc>
            </a:pPr>
            <a:r>
              <a:rPr lang="en-US" noProof="1"/>
              <a:t>  &lt;td&gt;Downloads&lt;/td&gt;</a:t>
            </a:r>
            <a:endParaRPr lang="bg-BG" noProof="1"/>
          </a:p>
          <a:p>
            <a:pPr>
              <a:lnSpc>
                <a:spcPct val="90000"/>
              </a:lnSpc>
            </a:pPr>
            <a:r>
              <a:rPr lang="bg-BG" noProof="1"/>
              <a:t> </a:t>
            </a:r>
            <a:r>
              <a:rPr lang="en-US" noProof="1"/>
              <a:t>&lt;/tr&gt;</a:t>
            </a:r>
          </a:p>
          <a:p>
            <a:pPr>
              <a:lnSpc>
                <a:spcPct val="90000"/>
              </a:lnSpc>
            </a:pPr>
            <a:r>
              <a:rPr lang="en-US" noProof="1"/>
              <a:t> &lt;tr&gt;</a:t>
            </a:r>
            <a:r>
              <a:rPr lang="bg-BG" noProof="1"/>
              <a:t> </a:t>
            </a:r>
          </a:p>
          <a:p>
            <a:pPr>
              <a:lnSpc>
                <a:spcPct val="90000"/>
              </a:lnSpc>
            </a:pPr>
            <a:r>
              <a:rPr lang="bg-BG" noProof="1"/>
              <a:t>  </a:t>
            </a:r>
            <a:r>
              <a:rPr lang="en-US" noProof="1"/>
              <a:t>&lt;td&gt;verifyText&lt;/td&gt;</a:t>
            </a:r>
            <a:endParaRPr lang="bg-BG" noProof="1"/>
          </a:p>
          <a:p>
            <a:pPr>
              <a:lnSpc>
                <a:spcPct val="90000"/>
              </a:lnSpc>
            </a:pPr>
            <a:r>
              <a:rPr lang="bg-BG" noProof="1"/>
              <a:t>  </a:t>
            </a:r>
            <a:r>
              <a:rPr lang="en-US" noProof="1"/>
              <a:t>&lt;td&gt;//h2&lt;/td&gt;</a:t>
            </a:r>
            <a:endParaRPr lang="bg-BG" noProof="1"/>
          </a:p>
          <a:p>
            <a:pPr>
              <a:lnSpc>
                <a:spcPct val="90000"/>
              </a:lnSpc>
            </a:pPr>
            <a:r>
              <a:rPr lang="bg-BG" noProof="1"/>
              <a:t>  </a:t>
            </a:r>
            <a:r>
              <a:rPr lang="en-US" noProof="1"/>
              <a:t>&lt;td&gt;Downloads&lt;/td&gt;</a:t>
            </a:r>
            <a:endParaRPr lang="bg-BG" noProof="1"/>
          </a:p>
          <a:p>
            <a:pPr>
              <a:lnSpc>
                <a:spcPct val="90000"/>
              </a:lnSpc>
            </a:pPr>
            <a:r>
              <a:rPr lang="bg-BG" noProof="1"/>
              <a:t> </a:t>
            </a:r>
            <a:r>
              <a:rPr lang="en-US" noProof="1"/>
              <a:t>&lt;/tr&gt;</a:t>
            </a:r>
          </a:p>
          <a:p>
            <a:pPr>
              <a:lnSpc>
                <a:spcPct val="90000"/>
              </a:lnSpc>
            </a:pPr>
            <a:r>
              <a:rPr lang="en-US" noProof="1"/>
              <a:t>&lt;/table&gt;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/>
              <a:pPr algn="r">
                <a:defRPr/>
              </a:pPr>
              <a:t>23</a:t>
            </a:fld>
            <a:endParaRPr lang="en-US" sz="1100" dirty="0"/>
          </a:p>
        </p:txBody>
      </p:sp>
      <p:graphicFrame>
        <p:nvGraphicFramePr>
          <p:cNvPr id="8" name="Group 134"/>
          <p:cNvGraphicFramePr>
            <a:graphicFrameLocks/>
          </p:cNvGraphicFramePr>
          <p:nvPr>
            <p:extLst/>
          </p:nvPr>
        </p:nvGraphicFramePr>
        <p:xfrm>
          <a:off x="4800601" y="3733800"/>
          <a:ext cx="4038600" cy="960120"/>
        </p:xfrm>
        <a:graphic>
          <a:graphicData uri="http://schemas.openxmlformats.org/drawingml/2006/table">
            <a:tbl>
              <a:tblPr/>
              <a:tblGrid>
                <a:gridCol w="1541971"/>
                <a:gridCol w="820229"/>
                <a:gridCol w="1676400"/>
              </a:tblGrid>
              <a:tr h="1219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open</a:t>
                      </a:r>
                      <a:b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assertTitle</a:t>
                      </a:r>
                      <a:b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verifyText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//h2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/download/</a:t>
                      </a:r>
                      <a:r>
                        <a:rPr kumimoji="0" lang="bg-BG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kumimoji="0" lang="bg-BG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Downloads</a:t>
                      </a:r>
                      <a:r>
                        <a:rPr kumimoji="0" lang="bg-BG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Times New Roman" pitchFamily="18" charset="0"/>
                          <a:ea typeface="+mn-ea"/>
                          <a:cs typeface="Arabic Typesetting" pitchFamily="66" charset="-78"/>
                        </a:rPr>
                        <a:t/>
                      </a:r>
                      <a:br>
                        <a:rPr kumimoji="0" lang="bg-BG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Times New Roman" pitchFamily="18" charset="0"/>
                          <a:ea typeface="+mn-ea"/>
                          <a:cs typeface="Arabic Typesetting" pitchFamily="66" charset="-78"/>
                        </a:rPr>
                      </a:b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Downloads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Content Placeholder 5"/>
          <p:cNvSpPr txBox="1">
            <a:spLocks/>
          </p:cNvSpPr>
          <p:nvPr/>
        </p:nvSpPr>
        <p:spPr>
          <a:xfrm>
            <a:off x="4724401" y="2438400"/>
            <a:ext cx="4191000" cy="12003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="1" kern="1200" baseline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rgbClr val="EBFFD2"/>
                </a:solidFill>
              </a:rPr>
              <a:t>Rendered </a:t>
            </a:r>
            <a:r>
              <a:rPr lang="en-US" sz="2400" dirty="0">
                <a:solidFill>
                  <a:srgbClr val="EBFFD2"/>
                </a:solidFill>
              </a:rPr>
              <a:t>as a </a:t>
            </a:r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table in a browser</a:t>
            </a:r>
            <a:r>
              <a:rPr lang="en-US" sz="2400" dirty="0">
                <a:solidFill>
                  <a:srgbClr val="EBFFD2"/>
                </a:solidFill>
              </a:rPr>
              <a:t> this would look like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70028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Suites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suite </a:t>
            </a:r>
            <a:r>
              <a:rPr lang="en-US" dirty="0"/>
              <a:t>is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collection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tests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Test suites allow </a:t>
            </a:r>
            <a:r>
              <a:rPr lang="en-US" dirty="0"/>
              <a:t>running the tests all at once, one after </a:t>
            </a:r>
            <a:r>
              <a:rPr lang="en-US" dirty="0" smtClean="0"/>
              <a:t>another as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one continuous batch-job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889460">
            <a:off x="3862747" y="3294743"/>
            <a:ext cx="1828800" cy="275982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260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Suites (2)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1015663"/>
          </a:xfrm>
        </p:spPr>
        <p:txBody>
          <a:bodyPr/>
          <a:lstStyle/>
          <a:p>
            <a:r>
              <a:rPr lang="en-US" dirty="0"/>
              <a:t>Test suites also can be defined using a simple HTML file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04800" y="1905000"/>
            <a:ext cx="8534400" cy="4708981"/>
          </a:xfrm>
        </p:spPr>
        <p:txBody>
          <a:bodyPr/>
          <a:lstStyle/>
          <a:p>
            <a:r>
              <a:rPr lang="en-US" noProof="1"/>
              <a:t>&lt;html&gt;</a:t>
            </a:r>
          </a:p>
          <a:p>
            <a:r>
              <a:rPr lang="en-US" noProof="1"/>
              <a:t>&lt;head&gt;</a:t>
            </a:r>
          </a:p>
          <a:p>
            <a:r>
              <a:rPr lang="en-US" noProof="1"/>
              <a:t>&lt;title&gt;Test Suite Function Tests - Priority 1&lt;/title&gt;</a:t>
            </a:r>
          </a:p>
          <a:p>
            <a:r>
              <a:rPr lang="en-US" noProof="1"/>
              <a:t>&lt;/head&gt;</a:t>
            </a:r>
          </a:p>
          <a:p>
            <a:r>
              <a:rPr lang="en-US" noProof="1"/>
              <a:t>&lt;body&gt;</a:t>
            </a:r>
          </a:p>
          <a:p>
            <a:r>
              <a:rPr lang="en-US" noProof="1"/>
              <a:t>&lt;table&gt;</a:t>
            </a:r>
          </a:p>
          <a:p>
            <a:r>
              <a:rPr lang="en-US" noProof="1" smtClean="0"/>
              <a:t>  &lt;</a:t>
            </a:r>
            <a:r>
              <a:rPr lang="en-US" noProof="1"/>
              <a:t>tr</a:t>
            </a:r>
            <a:r>
              <a:rPr lang="en-US" noProof="1" smtClean="0"/>
              <a:t>&gt;&lt;</a:t>
            </a:r>
            <a:r>
              <a:rPr lang="en-US" noProof="1"/>
              <a:t>td&gt;&lt;b&gt;Suite Of Tests&lt;/b&gt;&lt;/td&gt;&lt;/tr&gt;</a:t>
            </a:r>
          </a:p>
          <a:p>
            <a:r>
              <a:rPr lang="en-US" noProof="1" smtClean="0"/>
              <a:t>  &lt;</a:t>
            </a:r>
            <a:r>
              <a:rPr lang="en-US" noProof="1"/>
              <a:t>tr&gt;&lt;td&gt;&lt;a href= "./Login.html" &gt;Login&lt;/a&gt;&lt;/td&gt;&lt;/tr&gt;</a:t>
            </a:r>
          </a:p>
          <a:p>
            <a:r>
              <a:rPr lang="en-US" noProof="1" smtClean="0"/>
              <a:t>  &lt;</a:t>
            </a:r>
            <a:r>
              <a:rPr lang="en-US" noProof="1"/>
              <a:t>tr&gt;&lt;td&gt;&lt;a href= "./SearchValues.html" &gt;Test Searching </a:t>
            </a:r>
            <a:r>
              <a:rPr lang="en-US" noProof="1" smtClean="0"/>
              <a:t/>
            </a:r>
            <a:br>
              <a:rPr lang="en-US" noProof="1" smtClean="0"/>
            </a:br>
            <a:r>
              <a:rPr lang="en-US" noProof="1" smtClean="0"/>
              <a:t>     for </a:t>
            </a:r>
            <a:r>
              <a:rPr lang="en-US" noProof="1"/>
              <a:t>Values&lt;/a&gt;&lt;/td&gt;&lt;/tr&gt;</a:t>
            </a:r>
          </a:p>
          <a:p>
            <a:r>
              <a:rPr lang="en-US" noProof="1" smtClean="0"/>
              <a:t>  &lt;</a:t>
            </a:r>
            <a:r>
              <a:rPr lang="en-US" noProof="1"/>
              <a:t>tr&gt;&lt;td&gt;&lt;a href</a:t>
            </a:r>
            <a:r>
              <a:rPr lang="en-US" noProof="1" smtClean="0"/>
              <a:t>="./</a:t>
            </a:r>
            <a:r>
              <a:rPr lang="en-US" noProof="1"/>
              <a:t>SaveValues.html</a:t>
            </a:r>
            <a:r>
              <a:rPr lang="en-US" noProof="1" smtClean="0"/>
              <a:t>" &gt;Test Save</a:t>
            </a:r>
            <a:r>
              <a:rPr lang="en-US" noProof="1"/>
              <a:t>&lt;/a</a:t>
            </a:r>
            <a:r>
              <a:rPr lang="en-US" noProof="1" smtClean="0"/>
              <a:t>&gt;&lt;/</a:t>
            </a:r>
            <a:r>
              <a:rPr lang="en-US" noProof="1"/>
              <a:t>td</a:t>
            </a:r>
            <a:r>
              <a:rPr lang="en-US" noProof="1" smtClean="0"/>
              <a:t>&gt;  </a:t>
            </a:r>
            <a:br>
              <a:rPr lang="en-US" noProof="1" smtClean="0"/>
            </a:br>
            <a:r>
              <a:rPr lang="en-US" noProof="1" smtClean="0"/>
              <a:t>     &lt;/</a:t>
            </a:r>
            <a:r>
              <a:rPr lang="en-US" noProof="1"/>
              <a:t>tr&gt;</a:t>
            </a:r>
          </a:p>
          <a:p>
            <a:r>
              <a:rPr lang="en-US" noProof="1"/>
              <a:t>&lt;/table&gt;</a:t>
            </a:r>
          </a:p>
          <a:p>
            <a:r>
              <a:rPr lang="en-US" noProof="1"/>
              <a:t>&lt;/body&gt;</a:t>
            </a:r>
          </a:p>
          <a:p>
            <a:r>
              <a:rPr lang="en-US" noProof="1"/>
              <a:t>&lt;/html&gt;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/>
              <a:pPr algn="r">
                <a:defRPr/>
              </a:pPr>
              <a:t>25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5779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command</a:t>
            </a:r>
            <a:r>
              <a:rPr lang="en-US" dirty="0"/>
              <a:t> is what tells Selenium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"what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do"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Selenium </a:t>
            </a:r>
            <a:r>
              <a:rPr lang="en-US" dirty="0"/>
              <a:t>commands come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three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“flavors”</a:t>
            </a:r>
            <a:r>
              <a:rPr lang="en-US" dirty="0" smtClean="0"/>
              <a:t>: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Actions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Accessors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Assertions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1800" y="4876800"/>
            <a:ext cx="1333500" cy="13335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 descr="C:\PROJECTS\QA-Academy\LOCAL_FILES\Oleg_IMAGES_Archive\Not used\any-ke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86400" y="3390900"/>
            <a:ext cx="2667000" cy="2667000"/>
          </a:xfrm>
          <a:prstGeom prst="roundRect">
            <a:avLst>
              <a:gd name="adj" fmla="val 18300"/>
            </a:avLst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78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Actions are commands that generally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manipulate the state of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application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They </a:t>
            </a:r>
            <a:r>
              <a:rPr lang="en-US" dirty="0"/>
              <a:t>do things </a:t>
            </a:r>
            <a:r>
              <a:rPr lang="en-US" dirty="0" smtClean="0"/>
              <a:t>like: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“click this </a:t>
            </a:r>
            <a:r>
              <a:rPr lang="en-US" dirty="0" smtClean="0"/>
              <a:t>link”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click </a:t>
            </a:r>
            <a:r>
              <a:rPr lang="en-US" dirty="0"/>
              <a:t>command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“</a:t>
            </a:r>
            <a:r>
              <a:rPr lang="en-US" dirty="0"/>
              <a:t>select that option</a:t>
            </a:r>
            <a:r>
              <a:rPr lang="en-US" dirty="0" smtClean="0"/>
              <a:t>”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select </a:t>
            </a:r>
            <a:r>
              <a:rPr lang="en-US" dirty="0"/>
              <a:t>command)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Etc.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If </a:t>
            </a:r>
            <a:r>
              <a:rPr lang="en-US" dirty="0"/>
              <a:t>an Action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fails</a:t>
            </a:r>
            <a:r>
              <a:rPr lang="en-US" dirty="0"/>
              <a:t>, or has an error, the execution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current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stopped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48054" y="2057400"/>
            <a:ext cx="1891146" cy="16002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174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"AndWait</a:t>
            </a:r>
            <a:r>
              <a:rPr lang="en-US" dirty="0"/>
              <a:t>" A</a:t>
            </a:r>
            <a:r>
              <a:rPr lang="en-US" dirty="0" smtClean="0"/>
              <a:t>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Many Actions can be called with the “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AndWait</a:t>
            </a:r>
            <a:r>
              <a:rPr lang="en-US" dirty="0"/>
              <a:t>” suffix,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E</a:t>
            </a:r>
            <a:r>
              <a:rPr lang="en-US" dirty="0" smtClean="0"/>
              <a:t>.g</a:t>
            </a:r>
            <a:r>
              <a:rPr lang="en-US" dirty="0"/>
              <a:t>. “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clickAndWait</a:t>
            </a:r>
            <a:r>
              <a:rPr lang="en-US" dirty="0" smtClean="0"/>
              <a:t>”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When the browser makes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call to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server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 Forces Selenium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wait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 a new page </a:t>
            </a:r>
            <a:r>
              <a:rPr lang="en-US" dirty="0"/>
              <a:t>to </a:t>
            </a:r>
            <a:r>
              <a:rPr lang="en-US" dirty="0" smtClean="0"/>
              <a:t>load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Continuing to run </a:t>
            </a:r>
            <a:r>
              <a:rPr lang="en-US" dirty="0"/>
              <a:t>commands before the page has loaded all its UI elements </a:t>
            </a:r>
            <a:r>
              <a:rPr lang="en-US" dirty="0" smtClean="0"/>
              <a:t>causes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unexpected test case failures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Do not use </a:t>
            </a:r>
            <a:r>
              <a:rPr lang="en-US" dirty="0"/>
              <a:t>for </a:t>
            </a:r>
            <a:r>
              <a:rPr lang="en-US" dirty="0" smtClean="0"/>
              <a:t>actions </a:t>
            </a:r>
            <a:r>
              <a:rPr lang="en-US" dirty="0"/>
              <a:t>that </a:t>
            </a:r>
            <a:r>
              <a:rPr lang="en-US" dirty="0" smtClean="0"/>
              <a:t>do </a:t>
            </a:r>
            <a:r>
              <a:rPr lang="en-US" dirty="0"/>
              <a:t>not trigger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navigation/refresh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31225">
            <a:off x="7328470" y="1342064"/>
            <a:ext cx="743055" cy="123842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334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Accessors</a:t>
            </a:r>
            <a:r>
              <a:rPr lang="en-US" dirty="0"/>
              <a:t> examine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state of the application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store the results in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variables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</a:t>
            </a:r>
            <a:r>
              <a:rPr lang="en-US" dirty="0" smtClean="0"/>
              <a:t>.g</a:t>
            </a:r>
            <a:r>
              <a:rPr lang="en-US" dirty="0"/>
              <a:t>. “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storeTitle</a:t>
            </a:r>
            <a:r>
              <a:rPr lang="en-US" dirty="0" smtClean="0"/>
              <a:t>”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They are also used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automatically generate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Assertions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43000" y="4169920"/>
            <a:ext cx="2819400" cy="2137660"/>
          </a:xfrm>
          <a:prstGeom prst="roundRect">
            <a:avLst>
              <a:gd name="adj" fmla="val 22014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perspectiveContrasting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4900" y="3619500"/>
            <a:ext cx="3752850" cy="3238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00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Selenium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What is Selenium?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Selenium IDE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Limitations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Features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Test Cases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Test Suits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Commands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Locating elements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Some </a:t>
            </a:r>
            <a:r>
              <a:rPr lang="en-US" dirty="0"/>
              <a:t>Final </a:t>
            </a:r>
            <a:r>
              <a:rPr lang="en-US" dirty="0" smtClean="0"/>
              <a:t>Considerations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1027" name="Picture 3" descr="C:\PROJECTS\QA-Academy\LOCAL_FILES\Oleg_IMAGES_Archive\FREQUENTLY USED\CONTENT Slide\34103-content_management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8800" y="3429000"/>
            <a:ext cx="3143250" cy="2924175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85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Assertions</a:t>
            </a:r>
            <a:r>
              <a:rPr lang="en-US" dirty="0"/>
              <a:t> are like Accessors, but they verify that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state of the application </a:t>
            </a:r>
            <a:r>
              <a:rPr lang="en-US" dirty="0"/>
              <a:t>conforms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what is expected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E.g., “</a:t>
            </a:r>
            <a:r>
              <a:rPr lang="en-US" dirty="0"/>
              <a:t>make sure the page title is X” (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assertTitle</a:t>
            </a:r>
            <a:r>
              <a:rPr lang="en-US" dirty="0"/>
              <a:t>) and “verify that this checkbox is checked” 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verifyText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0800" y="4343400"/>
            <a:ext cx="1741848" cy="17526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 descr="http://t1.gstatic.com/images?q=tbn:ANd9GcQgGVCG7r78PaB8htzSE_BdJrHQOmOKZI2GgPDEet33-bt9Zp1HIQ&amp;t=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894004">
            <a:off x="3045196" y="4046341"/>
            <a:ext cx="1639984" cy="2286001"/>
          </a:xfrm>
          <a:prstGeom prst="round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92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 Modes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All Selenium Assertions can be used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 modes: 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“assert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”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When fails the test 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aborted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“verify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”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When fails</a:t>
            </a:r>
            <a:r>
              <a:rPr lang="en-US" dirty="0"/>
              <a:t>, the test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continues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execution</a:t>
            </a:r>
            <a:r>
              <a:rPr lang="en-US" dirty="0"/>
              <a:t>, logging the </a:t>
            </a:r>
            <a:r>
              <a:rPr lang="en-US" dirty="0" smtClean="0"/>
              <a:t>failure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”waitFor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”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Waits </a:t>
            </a:r>
            <a:r>
              <a:rPr lang="en-US" dirty="0"/>
              <a:t>for some condition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become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true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Aborts </a:t>
            </a:r>
            <a:r>
              <a:rPr lang="en-US" dirty="0"/>
              <a:t>the test </a:t>
            </a:r>
            <a:r>
              <a:rPr lang="en-US" dirty="0" smtClean="0"/>
              <a:t>when </a:t>
            </a:r>
            <a:r>
              <a:rPr lang="en-US" dirty="0"/>
              <a:t>fails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55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Assertion or Verification?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Choosing between “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assert</a:t>
            </a:r>
            <a:r>
              <a:rPr lang="en-US" dirty="0"/>
              <a:t>” and “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verify</a:t>
            </a:r>
            <a:r>
              <a:rPr lang="en-US" dirty="0"/>
              <a:t>” comes down to convenience and </a:t>
            </a:r>
            <a:r>
              <a:rPr lang="en-US" dirty="0" smtClean="0"/>
              <a:t>management of failures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There is no point checking a paragraph if you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not on the correct page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On the other hand, you may want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check many attributes of a page</a:t>
            </a:r>
            <a:r>
              <a:rPr lang="en-US" dirty="0"/>
              <a:t> </a:t>
            </a:r>
            <a:r>
              <a:rPr lang="en-US" dirty="0" smtClean="0"/>
              <a:t>without aborting </a:t>
            </a:r>
            <a:r>
              <a:rPr lang="en-US" dirty="0"/>
              <a:t>the test </a:t>
            </a:r>
            <a:r>
              <a:rPr lang="en-US" dirty="0" smtClean="0"/>
              <a:t>case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Usually each command group 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started with an “assert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” followed by one or more “verify” test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4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Some Common Selenium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These are some of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most commonly used commands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open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- opens </a:t>
            </a:r>
            <a:r>
              <a:rPr lang="en-US" dirty="0"/>
              <a:t>a page using a </a:t>
            </a:r>
            <a:r>
              <a:rPr lang="en-US" dirty="0" smtClean="0"/>
              <a:t>URL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click/clickAndWait</a:t>
            </a:r>
            <a:r>
              <a:rPr lang="en-US" dirty="0"/>
              <a:t> </a:t>
            </a:r>
            <a:r>
              <a:rPr lang="en-US" dirty="0" smtClean="0"/>
              <a:t> - performs </a:t>
            </a:r>
            <a:r>
              <a:rPr lang="en-US" dirty="0"/>
              <a:t>a click operation, and optionally waits for a new page to </a:t>
            </a:r>
            <a:r>
              <a:rPr lang="en-US" dirty="0" smtClean="0"/>
              <a:t>load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verifyTitle/assertTitle </a:t>
            </a:r>
            <a:r>
              <a:rPr lang="en-US" dirty="0" smtClean="0"/>
              <a:t> - verifies </a:t>
            </a:r>
            <a:r>
              <a:rPr lang="en-US" dirty="0"/>
              <a:t>an expected page </a:t>
            </a:r>
            <a:r>
              <a:rPr lang="en-US" dirty="0" smtClean="0"/>
              <a:t>title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verifyTextPresent</a:t>
            </a:r>
            <a:r>
              <a:rPr lang="en-US" dirty="0" smtClean="0"/>
              <a:t> - </a:t>
            </a:r>
            <a:r>
              <a:rPr lang="en-US" dirty="0"/>
              <a:t>verifies expected text is somewhere on the </a:t>
            </a:r>
            <a:r>
              <a:rPr lang="en-US" dirty="0" smtClean="0"/>
              <a:t>page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52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Some Common Selenium Commands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verifyElementPresent</a:t>
            </a:r>
            <a:r>
              <a:rPr lang="en-US" dirty="0" smtClean="0"/>
              <a:t> - verifies an </a:t>
            </a:r>
            <a:r>
              <a:rPr lang="en-US" dirty="0"/>
              <a:t>expected UI </a:t>
            </a:r>
            <a:r>
              <a:rPr lang="en-US" dirty="0" smtClean="0"/>
              <a:t>element, as defined by its HTML tag, is present on the page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verifyText</a:t>
            </a:r>
            <a:r>
              <a:rPr lang="en-US" dirty="0" smtClean="0"/>
              <a:t> - verifies expected text and it’s corresponding HTML tag are present on the page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verifyTable</a:t>
            </a:r>
            <a:r>
              <a:rPr lang="en-US" dirty="0" smtClean="0"/>
              <a:t> - verifies a table’s expected contents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2800" y="5105400"/>
            <a:ext cx="1359317" cy="1385209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856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Some Common Selenium Commands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waitForPageToLoad</a:t>
            </a:r>
            <a:r>
              <a:rPr lang="en-US" dirty="0"/>
              <a:t> - pauses execution until an expected new page </a:t>
            </a:r>
            <a:r>
              <a:rPr lang="en-US" dirty="0" smtClean="0"/>
              <a:t>loads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Called </a:t>
            </a:r>
            <a:r>
              <a:rPr lang="en-US" dirty="0"/>
              <a:t>automatically when clickAndWait is used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waitForElementPresent</a:t>
            </a:r>
            <a:r>
              <a:rPr lang="en-US" dirty="0"/>
              <a:t> </a:t>
            </a:r>
            <a:r>
              <a:rPr lang="en-US" dirty="0" smtClean="0"/>
              <a:t>- pauses </a:t>
            </a:r>
            <a:r>
              <a:rPr lang="en-US" dirty="0"/>
              <a:t>execution until an expected UI element, as defined by its HTML tag, is present on the </a:t>
            </a:r>
            <a:r>
              <a:rPr lang="en-US" dirty="0" smtClean="0"/>
              <a:t>page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8196" name="Picture 4" descr="12 O Clock Clip Art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6600" y="4876800"/>
            <a:ext cx="1452642" cy="1447800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349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Verifying Page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2209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Verifying UI elements on a web page is probably the most common feature 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Selenese </a:t>
            </a:r>
            <a:r>
              <a:rPr lang="en-US" dirty="0"/>
              <a:t>allows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multiple ways of checking </a:t>
            </a:r>
            <a:r>
              <a:rPr lang="en-US" dirty="0"/>
              <a:t>for UI </a:t>
            </a:r>
            <a:r>
              <a:rPr lang="en-US" dirty="0" smtClean="0"/>
              <a:t>elements. E.g.: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1026" name="Picture 2" descr="C:\Users\ogeorgiev\Desktop\measure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4600" y="3428999"/>
            <a:ext cx="2401887" cy="2401887"/>
          </a:xfrm>
          <a:prstGeom prst="roundRect">
            <a:avLst>
              <a:gd name="adj" fmla="val 6998"/>
            </a:avLst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3276600"/>
            <a:ext cx="5638800" cy="3352800"/>
          </a:xfrm>
          <a:prstGeom prst="rect">
            <a:avLst/>
          </a:prstGeom>
        </p:spPr>
        <p:txBody>
          <a:bodyPr/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dirty="0" smtClean="0"/>
              <a:t>Is 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element</a:t>
            </a:r>
            <a:r>
              <a:rPr lang="en-US" dirty="0" smtClean="0"/>
              <a:t> present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somewhere </a:t>
            </a:r>
            <a:r>
              <a:rPr lang="en-US" dirty="0" smtClean="0"/>
              <a:t>on the page?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Is a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specific text -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somewhere</a:t>
            </a:r>
            <a:r>
              <a:rPr lang="en-US" dirty="0" smtClean="0"/>
              <a:t> on the page?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Is a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specific text</a:t>
            </a:r>
            <a:r>
              <a:rPr lang="en-US" dirty="0" smtClean="0"/>
              <a:t> at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specific location </a:t>
            </a:r>
            <a:r>
              <a:rPr lang="en-US" dirty="0" smtClean="0"/>
              <a:t>on the page?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41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"verifyTextPresent"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2819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command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verifyTextPresent</a:t>
            </a:r>
            <a:r>
              <a:rPr lang="en-US" dirty="0"/>
              <a:t>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U</a:t>
            </a:r>
            <a:r>
              <a:rPr lang="en-US" dirty="0" smtClean="0"/>
              <a:t>sed </a:t>
            </a:r>
            <a:r>
              <a:rPr lang="en-US" dirty="0"/>
              <a:t>to verify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specific text</a:t>
            </a:r>
            <a:r>
              <a:rPr lang="en-US" dirty="0"/>
              <a:t> exists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somewhere</a:t>
            </a:r>
            <a:r>
              <a:rPr lang="en-US" dirty="0"/>
              <a:t> on the </a:t>
            </a:r>
            <a:r>
              <a:rPr lang="en-US" dirty="0" smtClean="0"/>
              <a:t>page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It takes </a:t>
            </a:r>
            <a:r>
              <a:rPr lang="en-US" dirty="0"/>
              <a:t>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single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argument</a:t>
            </a:r>
            <a:r>
              <a:rPr lang="en-US" dirty="0" smtClean="0"/>
              <a:t> -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text pattern </a:t>
            </a:r>
            <a:r>
              <a:rPr lang="en-US" dirty="0"/>
              <a:t>to be </a:t>
            </a:r>
            <a:r>
              <a:rPr lang="en-US" dirty="0" smtClean="0"/>
              <a:t>verified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/>
          </p:cNvGraphicFramePr>
          <p:nvPr>
            <p:extLst/>
          </p:nvPr>
        </p:nvGraphicFramePr>
        <p:xfrm>
          <a:off x="1447800" y="4114800"/>
          <a:ext cx="6324600" cy="762000"/>
        </p:xfrm>
        <a:graphic>
          <a:graphicData uri="http://schemas.openxmlformats.org/drawingml/2006/table">
            <a:tbl>
              <a:tblPr/>
              <a:tblGrid>
                <a:gridCol w="2286000"/>
                <a:gridCol w="2590800"/>
                <a:gridCol w="1447800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Command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Target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verifyTextPresent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Marketing Analysis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487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"verifyElementPresent"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4495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command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verifyElementPresent</a:t>
            </a:r>
            <a:r>
              <a:rPr lang="en-US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 this command when you must test for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of a specific UI element</a:t>
            </a:r>
            <a:r>
              <a:rPr lang="en-US" dirty="0"/>
              <a:t>, rather then its </a:t>
            </a:r>
            <a:r>
              <a:rPr lang="en-US" dirty="0" smtClean="0"/>
              <a:t>content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This verification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does not check the text</a:t>
            </a:r>
            <a:r>
              <a:rPr lang="en-US" dirty="0"/>
              <a:t>, only the HTML </a:t>
            </a:r>
            <a:r>
              <a:rPr lang="en-US" dirty="0" smtClean="0"/>
              <a:t>tag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One </a:t>
            </a:r>
            <a:r>
              <a:rPr lang="en-US" dirty="0"/>
              <a:t>common use is to check for </a:t>
            </a:r>
            <a:r>
              <a:rPr lang="en-US" dirty="0" smtClean="0"/>
              <a:t>the presence </a:t>
            </a:r>
            <a:r>
              <a:rPr lang="en-US" dirty="0"/>
              <a:t>of an </a:t>
            </a:r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/>
          </p:cNvGraphicFramePr>
          <p:nvPr>
            <p:extLst/>
          </p:nvPr>
        </p:nvGraphicFramePr>
        <p:xfrm>
          <a:off x="1447800" y="5791200"/>
          <a:ext cx="6324600" cy="762000"/>
        </p:xfrm>
        <a:graphic>
          <a:graphicData uri="http://schemas.openxmlformats.org/drawingml/2006/table">
            <a:tbl>
              <a:tblPr/>
              <a:tblGrid>
                <a:gridCol w="2667000"/>
                <a:gridCol w="2209800"/>
                <a:gridCol w="1447800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Command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Target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verifyElementPresent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//div/p/</a:t>
                      </a: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386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"verifyText"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19170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 smtClean="0"/>
              <a:t>command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verifyText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Verifies both </a:t>
            </a: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text </a:t>
            </a:r>
            <a:r>
              <a:rPr lang="en-US" dirty="0"/>
              <a:t>and its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UI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element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It must </a:t>
            </a:r>
            <a:r>
              <a:rPr lang="en-US" dirty="0"/>
              <a:t>use a locator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9546382"/>
              </p:ext>
            </p:extLst>
          </p:nvPr>
        </p:nvGraphicFramePr>
        <p:xfrm>
          <a:off x="533400" y="3902243"/>
          <a:ext cx="8077200" cy="1341120"/>
        </p:xfrm>
        <a:graphic>
          <a:graphicData uri="http://schemas.openxmlformats.org/drawingml/2006/table">
            <a:tbl>
              <a:tblPr/>
              <a:tblGrid>
                <a:gridCol w="2819400"/>
                <a:gridCol w="2209800"/>
                <a:gridCol w="3048000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Command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Target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verifyText</a:t>
                      </a: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//table/</a:t>
                      </a: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tr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/td/div/p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This is my text and it occurs right after the div inside the table.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24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1143000"/>
            <a:ext cx="6172200" cy="685800"/>
          </a:xfrm>
        </p:spPr>
        <p:txBody>
          <a:bodyPr/>
          <a:lstStyle/>
          <a:p>
            <a:r>
              <a:rPr lang="en-US" dirty="0" smtClean="0"/>
              <a:t>Selenium</a:t>
            </a:r>
            <a:endParaRPr lang="en-US" dirty="0"/>
          </a:p>
        </p:txBody>
      </p:sp>
      <p:pic>
        <p:nvPicPr>
          <p:cNvPr id="4100" name="Picture 4" descr="C:\Users\ogeorgiev\Desktop\big-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4600" y="533400"/>
            <a:ext cx="2114550" cy="1912937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ogeorgiev\Desktop\SeleniumTests[4].pn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862"/>
          <a:stretch/>
        </p:blipFill>
        <p:spPr bwMode="auto">
          <a:xfrm>
            <a:off x="609600" y="2960482"/>
            <a:ext cx="3214983" cy="2754833"/>
          </a:xfrm>
          <a:prstGeom prst="roundRect">
            <a:avLst>
              <a:gd name="adj" fmla="val 3509"/>
            </a:avLst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ogeorgiev\Desktop\Selenium-server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8600" y="3164842"/>
            <a:ext cx="4719637" cy="2356302"/>
          </a:xfrm>
          <a:prstGeom prst="roundRect">
            <a:avLst>
              <a:gd name="adj" fmla="val 1145"/>
            </a:avLst>
          </a:prstGeom>
          <a:noFill/>
          <a:effectLst>
            <a:glow rad="101600">
              <a:schemeClr val="tx1">
                <a:alpha val="40000"/>
              </a:schemeClr>
            </a:glow>
          </a:effectLst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5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Locating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For many Selenium commands,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target 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required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Identifies </a:t>
            </a:r>
            <a:r>
              <a:rPr lang="en-US" dirty="0"/>
              <a:t>an element in the </a:t>
            </a:r>
            <a:r>
              <a:rPr lang="en-US" dirty="0" smtClean="0"/>
              <a:t>content of </a:t>
            </a:r>
            <a:r>
              <a:rPr lang="en-US" dirty="0"/>
              <a:t>the web </a:t>
            </a:r>
            <a:r>
              <a:rPr lang="en-US" dirty="0" smtClean="0"/>
              <a:t>application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</a:t>
            </a:r>
            <a:r>
              <a:rPr lang="en-US" dirty="0" smtClean="0"/>
              <a:t>onsists </a:t>
            </a:r>
            <a:r>
              <a:rPr lang="en-US" dirty="0"/>
              <a:t>of the location strategy followed by the location in the </a:t>
            </a:r>
            <a:r>
              <a:rPr lang="en-US" dirty="0" smtClean="0"/>
              <a:t>format: </a:t>
            </a:r>
            <a:br>
              <a:rPr lang="en-US" dirty="0" smtClean="0"/>
            </a:br>
            <a:r>
              <a:rPr lang="en-US" dirty="0" smtClean="0"/>
              <a:t>			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locatorType=location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locator type </a:t>
            </a:r>
            <a:r>
              <a:rPr lang="en-US" dirty="0"/>
              <a:t>can be omitted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/>
              <a:t>many </a:t>
            </a:r>
            <a:r>
              <a:rPr lang="en-US" dirty="0" smtClean="0"/>
              <a:t>cases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2051" name="Picture 3" descr="C:\Users\ogeorgiev\Desktop\locator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0" y="4267200"/>
            <a:ext cx="2040576" cy="2054225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00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Locating by Identifier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Locating by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identifier </a:t>
            </a:r>
            <a:r>
              <a:rPr lang="en-US" dirty="0" smtClean="0"/>
              <a:t>is the </a:t>
            </a:r>
            <a:r>
              <a:rPr lang="en-US" dirty="0"/>
              <a:t>most common method of locating </a:t>
            </a:r>
            <a:r>
              <a:rPr lang="en-US" dirty="0" smtClean="0"/>
              <a:t>elements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catch-all default </a:t>
            </a:r>
            <a:r>
              <a:rPr lang="en-US" dirty="0"/>
              <a:t>when </a:t>
            </a:r>
            <a:r>
              <a:rPr lang="en-US" dirty="0" smtClean="0"/>
              <a:t>no recognized </a:t>
            </a:r>
            <a:r>
              <a:rPr lang="en-US" dirty="0"/>
              <a:t>locator type is </a:t>
            </a:r>
            <a:r>
              <a:rPr lang="en-US" dirty="0" smtClean="0"/>
              <a:t>used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first element with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id</a:t>
            </a:r>
            <a:r>
              <a:rPr lang="en-US" dirty="0"/>
              <a:t> attribute value </a:t>
            </a:r>
            <a:r>
              <a:rPr lang="en-US" dirty="0" smtClean="0"/>
              <a:t>matching the </a:t>
            </a:r>
            <a:r>
              <a:rPr lang="en-US" dirty="0"/>
              <a:t>location </a:t>
            </a:r>
            <a:r>
              <a:rPr lang="en-US" dirty="0" smtClean="0"/>
              <a:t>is used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If </a:t>
            </a:r>
            <a:r>
              <a:rPr lang="en-US" dirty="0"/>
              <a:t>no element has a matching id attribute, then the first element with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name</a:t>
            </a:r>
            <a:r>
              <a:rPr lang="en-US" dirty="0" smtClean="0"/>
              <a:t> attribute </a:t>
            </a:r>
            <a:r>
              <a:rPr lang="en-US" dirty="0"/>
              <a:t>matching the location </a:t>
            </a:r>
            <a:r>
              <a:rPr lang="en-US" dirty="0" smtClean="0"/>
              <a:t>is used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74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Locating by </a:t>
            </a:r>
            <a:r>
              <a:rPr lang="en-US" dirty="0" smtClean="0"/>
              <a:t>Identifier - Example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53998"/>
          </a:xfrm>
        </p:spPr>
        <p:txBody>
          <a:bodyPr/>
          <a:lstStyle/>
          <a:p>
            <a:r>
              <a:rPr lang="en-US" dirty="0" smtClean="0"/>
              <a:t>Source code: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81000" y="1371600"/>
            <a:ext cx="8382000" cy="2723823"/>
          </a:xfrm>
        </p:spPr>
        <p:txBody>
          <a:bodyPr/>
          <a:lstStyle/>
          <a:p>
            <a:r>
              <a:rPr lang="en-US" sz="1900" noProof="1"/>
              <a:t>1 &lt;html&gt;</a:t>
            </a:r>
          </a:p>
          <a:p>
            <a:r>
              <a:rPr lang="en-US" sz="1900" noProof="1"/>
              <a:t>2  </a:t>
            </a:r>
            <a:r>
              <a:rPr lang="en-US" sz="1900" noProof="1" smtClean="0"/>
              <a:t>&lt;</a:t>
            </a:r>
            <a:r>
              <a:rPr lang="en-US" sz="1900" noProof="1"/>
              <a:t>body&gt;</a:t>
            </a:r>
          </a:p>
          <a:p>
            <a:r>
              <a:rPr lang="en-US" sz="1900" noProof="1"/>
              <a:t>3 </a:t>
            </a:r>
            <a:r>
              <a:rPr lang="en-US" sz="1900" noProof="1" smtClean="0"/>
              <a:t>  &lt;</a:t>
            </a:r>
            <a:r>
              <a:rPr lang="en-US" sz="1900" noProof="1"/>
              <a:t>form id= "loginForm" &gt;</a:t>
            </a:r>
          </a:p>
          <a:p>
            <a:r>
              <a:rPr lang="en-US" sz="1900" noProof="1"/>
              <a:t>4 </a:t>
            </a:r>
            <a:r>
              <a:rPr lang="en-US" sz="1900" noProof="1" smtClean="0"/>
              <a:t>   &lt;</a:t>
            </a:r>
            <a:r>
              <a:rPr lang="en-US" sz="1900" noProof="1"/>
              <a:t>input name= "username" type= "text" /&gt;</a:t>
            </a:r>
          </a:p>
          <a:p>
            <a:r>
              <a:rPr lang="en-US" sz="1900" noProof="1"/>
              <a:t>5 </a:t>
            </a:r>
            <a:r>
              <a:rPr lang="en-US" sz="1900" noProof="1" smtClean="0"/>
              <a:t>   &lt;</a:t>
            </a:r>
            <a:r>
              <a:rPr lang="en-US" sz="1900" noProof="1"/>
              <a:t>input name= "password" type= "password" /&gt;</a:t>
            </a:r>
          </a:p>
          <a:p>
            <a:r>
              <a:rPr lang="en-US" sz="1900" noProof="1"/>
              <a:t>6 </a:t>
            </a:r>
            <a:r>
              <a:rPr lang="en-US" sz="1900" noProof="1" smtClean="0"/>
              <a:t>   &lt;</a:t>
            </a:r>
            <a:r>
              <a:rPr lang="en-US" sz="1900" noProof="1"/>
              <a:t>input name= "continue" type= "submit" value= "Login" /&gt;</a:t>
            </a:r>
          </a:p>
          <a:p>
            <a:r>
              <a:rPr lang="en-US" sz="1900" noProof="1"/>
              <a:t>7 </a:t>
            </a:r>
            <a:r>
              <a:rPr lang="en-US" sz="1900" noProof="1" smtClean="0"/>
              <a:t>  &lt;/</a:t>
            </a:r>
            <a:r>
              <a:rPr lang="en-US" sz="1900" noProof="1"/>
              <a:t>form&gt;</a:t>
            </a:r>
          </a:p>
          <a:p>
            <a:r>
              <a:rPr lang="en-US" sz="1900" noProof="1"/>
              <a:t>8 </a:t>
            </a:r>
            <a:r>
              <a:rPr lang="en-US" sz="1900" noProof="1" smtClean="0"/>
              <a:t> &lt;/</a:t>
            </a:r>
            <a:r>
              <a:rPr lang="en-US" sz="1900" noProof="1"/>
              <a:t>body&gt;</a:t>
            </a:r>
          </a:p>
          <a:p>
            <a:r>
              <a:rPr lang="en-US" sz="1900" noProof="1"/>
              <a:t>9 &lt;html&gt;</a:t>
            </a:r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/>
              <a:pPr algn="r">
                <a:defRPr/>
              </a:pPr>
              <a:t>42</a:t>
            </a:fld>
            <a:endParaRPr lang="en-US" sz="1100" dirty="0"/>
          </a:p>
        </p:txBody>
      </p:sp>
      <p:graphicFrame>
        <p:nvGraphicFramePr>
          <p:cNvPr id="8" name="Group 134"/>
          <p:cNvGraphicFramePr>
            <a:graphicFrameLocks/>
          </p:cNvGraphicFramePr>
          <p:nvPr>
            <p:extLst/>
          </p:nvPr>
        </p:nvGraphicFramePr>
        <p:xfrm>
          <a:off x="3962400" y="4343400"/>
          <a:ext cx="4572000" cy="2194560"/>
        </p:xfrm>
        <a:graphic>
          <a:graphicData uri="http://schemas.openxmlformats.org/drawingml/2006/table">
            <a:tbl>
              <a:tblPr/>
              <a:tblGrid>
                <a:gridCol w="2590800"/>
                <a:gridCol w="1981200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Locator strategy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Row of returned </a:t>
                      </a:r>
                      <a:b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element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identifier=</a:t>
                      </a: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loginForm</a:t>
                      </a: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identifier=password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identifier=continue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continue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304800" y="4716899"/>
            <a:ext cx="3414486" cy="1379101"/>
          </a:xfrm>
          <a:prstGeom prst="wedgeRoundRectCallout">
            <a:avLst>
              <a:gd name="adj1" fmla="val 59381"/>
              <a:gd name="adj2" fmla="val 6446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Since </a:t>
            </a:r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identifier= </a:t>
            </a: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is the default locator, it can be ommited</a:t>
            </a:r>
          </a:p>
        </p:txBody>
      </p:sp>
    </p:spTree>
    <p:extLst>
      <p:ext uri="{BB962C8B-B14F-4D97-AF65-F5344CB8AC3E}">
        <p14:creationId xmlns:p14="http://schemas.microsoft.com/office/powerpoint/2010/main" val="417096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Locating by 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Locating by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Id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more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limited </a:t>
            </a:r>
            <a:r>
              <a:rPr lang="en-US" dirty="0"/>
              <a:t>than the identifier locator type, but also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explicit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 it when you </a:t>
            </a:r>
            <a:r>
              <a:rPr lang="en-US" dirty="0"/>
              <a:t>know an </a:t>
            </a:r>
            <a:r>
              <a:rPr lang="en-US" dirty="0" smtClean="0"/>
              <a:t>element's </a:t>
            </a:r>
            <a:r>
              <a:rPr lang="en-US" dirty="0"/>
              <a:t>id </a:t>
            </a:r>
            <a:r>
              <a:rPr lang="en-US" dirty="0" smtClean="0"/>
              <a:t>attribute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8800" y="3276600"/>
            <a:ext cx="2463917" cy="3024187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2600" y="3733801"/>
            <a:ext cx="1808976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524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Locating by Id</a:t>
            </a:r>
            <a:r>
              <a:rPr lang="en-US" dirty="0" smtClean="0"/>
              <a:t> - Example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53998"/>
          </a:xfrm>
        </p:spPr>
        <p:txBody>
          <a:bodyPr/>
          <a:lstStyle/>
          <a:p>
            <a:r>
              <a:rPr lang="en-US" dirty="0" smtClean="0"/>
              <a:t>Source code: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81000" y="1371600"/>
            <a:ext cx="8534400" cy="3016210"/>
          </a:xfrm>
        </p:spPr>
        <p:txBody>
          <a:bodyPr/>
          <a:lstStyle/>
          <a:p>
            <a:r>
              <a:rPr lang="en-US" sz="1900" noProof="1" smtClean="0"/>
              <a:t>1  &lt;html</a:t>
            </a:r>
            <a:r>
              <a:rPr lang="en-US" sz="1900" noProof="1"/>
              <a:t>&gt;</a:t>
            </a:r>
          </a:p>
          <a:p>
            <a:r>
              <a:rPr lang="en-US" sz="1900" noProof="1"/>
              <a:t>2 </a:t>
            </a:r>
            <a:r>
              <a:rPr lang="en-US" sz="1900" noProof="1" smtClean="0"/>
              <a:t>  &lt;</a:t>
            </a:r>
            <a:r>
              <a:rPr lang="en-US" sz="1900" noProof="1"/>
              <a:t>body&gt;</a:t>
            </a:r>
          </a:p>
          <a:p>
            <a:r>
              <a:rPr lang="en-US" sz="1900" noProof="1"/>
              <a:t>3 </a:t>
            </a:r>
            <a:r>
              <a:rPr lang="en-US" sz="1900" noProof="1" smtClean="0"/>
              <a:t>   &lt;</a:t>
            </a:r>
            <a:r>
              <a:rPr lang="en-US" sz="1900" noProof="1"/>
              <a:t>form id= "loginForm" &gt;</a:t>
            </a:r>
          </a:p>
          <a:p>
            <a:r>
              <a:rPr lang="en-US" sz="1900" noProof="1"/>
              <a:t>4 </a:t>
            </a:r>
            <a:r>
              <a:rPr lang="en-US" sz="1900" noProof="1" smtClean="0"/>
              <a:t>    &lt;</a:t>
            </a:r>
            <a:r>
              <a:rPr lang="en-US" sz="1900" noProof="1"/>
              <a:t>input name= "username" type= "text" /&gt;</a:t>
            </a:r>
          </a:p>
          <a:p>
            <a:r>
              <a:rPr lang="en-US" sz="1900" noProof="1"/>
              <a:t>5 </a:t>
            </a:r>
            <a:r>
              <a:rPr lang="en-US" sz="1900" noProof="1" smtClean="0"/>
              <a:t>    &lt;</a:t>
            </a:r>
            <a:r>
              <a:rPr lang="en-US" sz="1900" noProof="1"/>
              <a:t>input name= "password" type= "password" /&gt;</a:t>
            </a:r>
          </a:p>
          <a:p>
            <a:r>
              <a:rPr lang="en-US" sz="1900" noProof="1"/>
              <a:t>6 </a:t>
            </a:r>
            <a:r>
              <a:rPr lang="en-US" sz="1900" noProof="1" smtClean="0"/>
              <a:t>    &lt;</a:t>
            </a:r>
            <a:r>
              <a:rPr lang="en-US" sz="1900" noProof="1"/>
              <a:t>input name= "continue" type= "submit" value= "Login" /&gt;</a:t>
            </a:r>
          </a:p>
          <a:p>
            <a:r>
              <a:rPr lang="en-US" sz="1900" noProof="1"/>
              <a:t>7 </a:t>
            </a:r>
            <a:r>
              <a:rPr lang="en-US" sz="1900" noProof="1" smtClean="0"/>
              <a:t>    &lt;</a:t>
            </a:r>
            <a:r>
              <a:rPr lang="en-US" sz="1900" noProof="1"/>
              <a:t>input name= "continue" type= "button" value= "Clear" /&gt;</a:t>
            </a:r>
          </a:p>
          <a:p>
            <a:r>
              <a:rPr lang="en-US" sz="1900" noProof="1"/>
              <a:t>8 </a:t>
            </a:r>
            <a:r>
              <a:rPr lang="en-US" sz="1900" noProof="1" smtClean="0"/>
              <a:t>   &lt;/</a:t>
            </a:r>
            <a:r>
              <a:rPr lang="en-US" sz="1900" noProof="1"/>
              <a:t>form&gt;</a:t>
            </a:r>
          </a:p>
          <a:p>
            <a:r>
              <a:rPr lang="en-US" sz="1900" noProof="1"/>
              <a:t>9 </a:t>
            </a:r>
            <a:r>
              <a:rPr lang="en-US" sz="1900" noProof="1" smtClean="0"/>
              <a:t>  &lt;/</a:t>
            </a:r>
            <a:r>
              <a:rPr lang="en-US" sz="1900" noProof="1"/>
              <a:t>body&gt;</a:t>
            </a:r>
          </a:p>
          <a:p>
            <a:r>
              <a:rPr lang="en-US" sz="1900" noProof="1"/>
              <a:t>10 &lt;html&gt;</a:t>
            </a:r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/>
              <a:pPr algn="r">
                <a:defRPr/>
              </a:pPr>
              <a:t>44</a:t>
            </a:fld>
            <a:endParaRPr lang="en-US" sz="1100" dirty="0"/>
          </a:p>
        </p:txBody>
      </p:sp>
      <p:graphicFrame>
        <p:nvGraphicFramePr>
          <p:cNvPr id="8" name="Group 134"/>
          <p:cNvGraphicFramePr>
            <a:graphicFrameLocks/>
          </p:cNvGraphicFramePr>
          <p:nvPr>
            <p:extLst/>
          </p:nvPr>
        </p:nvGraphicFramePr>
        <p:xfrm>
          <a:off x="2209800" y="4739640"/>
          <a:ext cx="4572000" cy="1051560"/>
        </p:xfrm>
        <a:graphic>
          <a:graphicData uri="http://schemas.openxmlformats.org/drawingml/2006/table">
            <a:tbl>
              <a:tblPr/>
              <a:tblGrid>
                <a:gridCol w="2590800"/>
                <a:gridCol w="1981200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Locator strategy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Row of returned </a:t>
                      </a:r>
                      <a:b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element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id=</a:t>
                      </a: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loginForm</a:t>
                      </a: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939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Locating by Name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name locator type </a:t>
            </a:r>
            <a:r>
              <a:rPr lang="en-US" dirty="0"/>
              <a:t>will locate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first element</a:t>
            </a:r>
            <a:r>
              <a:rPr lang="en-US" dirty="0"/>
              <a:t> with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matching name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attribute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multiple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elements </a:t>
            </a:r>
            <a:r>
              <a:rPr lang="en-US" dirty="0" smtClean="0"/>
              <a:t>have </a:t>
            </a:r>
            <a:r>
              <a:rPr lang="en-US" dirty="0"/>
              <a:t>the same value for a name attribute, then you can use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filters</a:t>
            </a:r>
            <a:r>
              <a:rPr lang="en-US" dirty="0"/>
              <a:t> to further refine your location </a:t>
            </a:r>
            <a:r>
              <a:rPr lang="en-US" dirty="0" smtClean="0"/>
              <a:t>strategy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default filter type </a:t>
            </a:r>
            <a:r>
              <a:rPr lang="en-US" dirty="0"/>
              <a:t>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value</a:t>
            </a:r>
            <a:r>
              <a:rPr lang="en-US" dirty="0"/>
              <a:t> (matching the value attribute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91200" y="4460367"/>
            <a:ext cx="2971800" cy="2347722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074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Locating by </a:t>
            </a:r>
            <a:r>
              <a:rPr lang="en-US" dirty="0" smtClean="0"/>
              <a:t>Name - Example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53998"/>
          </a:xfrm>
        </p:spPr>
        <p:txBody>
          <a:bodyPr/>
          <a:lstStyle/>
          <a:p>
            <a:r>
              <a:rPr lang="en-US" dirty="0" smtClean="0"/>
              <a:t>Source code: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04800" y="1371600"/>
            <a:ext cx="8534400" cy="3016210"/>
          </a:xfrm>
        </p:spPr>
        <p:txBody>
          <a:bodyPr/>
          <a:lstStyle/>
          <a:p>
            <a:r>
              <a:rPr lang="en-US" sz="1900" noProof="1"/>
              <a:t>1 </a:t>
            </a:r>
            <a:r>
              <a:rPr lang="en-US" sz="1900" noProof="1" smtClean="0"/>
              <a:t> &lt;</a:t>
            </a:r>
            <a:r>
              <a:rPr lang="en-US" sz="1900" noProof="1"/>
              <a:t>html&gt;</a:t>
            </a:r>
          </a:p>
          <a:p>
            <a:r>
              <a:rPr lang="en-US" sz="1900" noProof="1"/>
              <a:t>2 </a:t>
            </a:r>
            <a:r>
              <a:rPr lang="en-US" sz="1900" noProof="1" smtClean="0"/>
              <a:t>  &lt;</a:t>
            </a:r>
            <a:r>
              <a:rPr lang="en-US" sz="1900" noProof="1"/>
              <a:t>body&gt;</a:t>
            </a:r>
          </a:p>
          <a:p>
            <a:r>
              <a:rPr lang="en-US" sz="1900" noProof="1"/>
              <a:t>3 </a:t>
            </a:r>
            <a:r>
              <a:rPr lang="en-US" sz="1900" noProof="1" smtClean="0"/>
              <a:t>   &lt;</a:t>
            </a:r>
            <a:r>
              <a:rPr lang="en-US" sz="1900" noProof="1"/>
              <a:t>form id= "loginForm" &gt;</a:t>
            </a:r>
          </a:p>
          <a:p>
            <a:r>
              <a:rPr lang="en-US" sz="1900" noProof="1"/>
              <a:t>4 </a:t>
            </a:r>
            <a:r>
              <a:rPr lang="en-US" sz="1900" noProof="1" smtClean="0"/>
              <a:t>    &lt;</a:t>
            </a:r>
            <a:r>
              <a:rPr lang="en-US" sz="1900" noProof="1"/>
              <a:t>input name= "username" type= "text" /&gt;</a:t>
            </a:r>
          </a:p>
          <a:p>
            <a:r>
              <a:rPr lang="en-US" sz="1900" noProof="1"/>
              <a:t>5 </a:t>
            </a:r>
            <a:r>
              <a:rPr lang="en-US" sz="1900" noProof="1" smtClean="0"/>
              <a:t>    &lt;</a:t>
            </a:r>
            <a:r>
              <a:rPr lang="en-US" sz="1900" noProof="1"/>
              <a:t>input name= "password" type= "password" /&gt;</a:t>
            </a:r>
          </a:p>
          <a:p>
            <a:r>
              <a:rPr lang="en-US" sz="1900" noProof="1"/>
              <a:t>6 </a:t>
            </a:r>
            <a:r>
              <a:rPr lang="en-US" sz="1900" noProof="1" smtClean="0"/>
              <a:t>    &lt;</a:t>
            </a:r>
            <a:r>
              <a:rPr lang="en-US" sz="1900" noProof="1"/>
              <a:t>input name= "continue" type= "submit" value= "Login" /&gt;</a:t>
            </a:r>
          </a:p>
          <a:p>
            <a:r>
              <a:rPr lang="en-US" sz="1900" noProof="1"/>
              <a:t>7 </a:t>
            </a:r>
            <a:r>
              <a:rPr lang="en-US" sz="1900" noProof="1" smtClean="0"/>
              <a:t>    &lt;</a:t>
            </a:r>
            <a:r>
              <a:rPr lang="en-US" sz="1900" noProof="1"/>
              <a:t>input name= "continue" type= "button" value= "Clear" /&gt;</a:t>
            </a:r>
          </a:p>
          <a:p>
            <a:r>
              <a:rPr lang="en-US" sz="1900" noProof="1"/>
              <a:t>8 </a:t>
            </a:r>
            <a:r>
              <a:rPr lang="en-US" sz="1900" noProof="1" smtClean="0"/>
              <a:t>   &lt;/</a:t>
            </a:r>
            <a:r>
              <a:rPr lang="en-US" sz="1900" noProof="1"/>
              <a:t>form&gt;</a:t>
            </a:r>
          </a:p>
          <a:p>
            <a:r>
              <a:rPr lang="en-US" sz="1900" noProof="1"/>
              <a:t>9 </a:t>
            </a:r>
            <a:r>
              <a:rPr lang="en-US" sz="1900" noProof="1" smtClean="0"/>
              <a:t>  &lt;/</a:t>
            </a:r>
            <a:r>
              <a:rPr lang="en-US" sz="1900" noProof="1"/>
              <a:t>body&gt;</a:t>
            </a:r>
          </a:p>
          <a:p>
            <a:r>
              <a:rPr lang="en-US" sz="1900" noProof="1"/>
              <a:t>10 &lt;html&gt;</a:t>
            </a:r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/>
              <a:pPr algn="r">
                <a:defRPr/>
              </a:pPr>
              <a:t>46</a:t>
            </a:fld>
            <a:endParaRPr lang="en-US" sz="1100" dirty="0"/>
          </a:p>
        </p:txBody>
      </p:sp>
      <p:graphicFrame>
        <p:nvGraphicFramePr>
          <p:cNvPr id="8" name="Group 134"/>
          <p:cNvGraphicFramePr>
            <a:graphicFrameLocks/>
          </p:cNvGraphicFramePr>
          <p:nvPr>
            <p:extLst/>
          </p:nvPr>
        </p:nvGraphicFramePr>
        <p:xfrm>
          <a:off x="2286000" y="4495800"/>
          <a:ext cx="6553200" cy="1905000"/>
        </p:xfrm>
        <a:graphic>
          <a:graphicData uri="http://schemas.openxmlformats.org/drawingml/2006/table">
            <a:tbl>
              <a:tblPr/>
              <a:tblGrid>
                <a:gridCol w="3581400"/>
                <a:gridCol w="2971800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Locator strategy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Row of returned element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name=username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name=continue value=Clear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name=continue Clear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name=continue type=button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304800" y="4495800"/>
            <a:ext cx="1752600" cy="1788974"/>
          </a:xfrm>
          <a:prstGeom prst="wedgeRoundRectCallout">
            <a:avLst>
              <a:gd name="adj1" fmla="val 64350"/>
              <a:gd name="adj2" fmla="val 2390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value= </a:t>
            </a:r>
            <a:r>
              <a:rPr lang="en-US" sz="20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is omitted as a default filter type</a:t>
            </a:r>
          </a:p>
        </p:txBody>
      </p:sp>
    </p:spTree>
    <p:extLst>
      <p:ext uri="{BB962C8B-B14F-4D97-AF65-F5344CB8AC3E}">
        <p14:creationId xmlns:p14="http://schemas.microsoft.com/office/powerpoint/2010/main" val="33699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Locating by XPath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XPath</a:t>
            </a:r>
            <a:r>
              <a:rPr lang="en-US" dirty="0"/>
              <a:t> is the language used for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locating nodes </a:t>
            </a:r>
            <a:r>
              <a:rPr lang="en-US" dirty="0"/>
              <a:t>in an </a:t>
            </a:r>
            <a:r>
              <a:rPr lang="en-US" dirty="0" smtClean="0"/>
              <a:t>XML (XHTML) document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Useful when we don’t </a:t>
            </a:r>
            <a:r>
              <a:rPr lang="en-US" dirty="0"/>
              <a:t>have a suitable id or name attribute </a:t>
            </a:r>
            <a:r>
              <a:rPr lang="en-US" dirty="0" smtClean="0"/>
              <a:t>for the element</a:t>
            </a:r>
          </a:p>
          <a:p>
            <a:pPr lvl="1">
              <a:lnSpc>
                <a:spcPct val="100000"/>
              </a:lnSpc>
              <a:tabLst>
                <a:tab pos="1828800" algn="l"/>
              </a:tabLst>
            </a:pPr>
            <a:r>
              <a:rPr lang="en-US" dirty="0"/>
              <a:t>XPath locators can also </a:t>
            </a:r>
            <a:r>
              <a:rPr lang="en-US" dirty="0" smtClean="0"/>
              <a:t>be used </a:t>
            </a:r>
            <a:r>
              <a:rPr lang="en-US" dirty="0"/>
              <a:t>to specify elements via attributes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 than id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name</a:t>
            </a:r>
          </a:p>
          <a:p>
            <a:pPr lvl="1">
              <a:lnSpc>
                <a:spcPct val="100000"/>
              </a:lnSpc>
              <a:tabLst>
                <a:tab pos="1828800" algn="l"/>
              </a:tabLst>
            </a:pPr>
            <a:r>
              <a:rPr lang="en-US" dirty="0"/>
              <a:t>Since only xpath locators start with “//”,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xpath=</a:t>
            </a:r>
            <a:r>
              <a:rPr lang="en-US" dirty="0"/>
              <a:t> label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can be omitted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 rot="20190086">
            <a:off x="6156462" y="5301324"/>
            <a:ext cx="2390398" cy="1015663"/>
          </a:xfrm>
          <a:prstGeom prst="rect">
            <a:avLst/>
          </a:prstGeom>
          <a:noFill/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6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xpath</a:t>
            </a:r>
            <a:r>
              <a:rPr lang="en-US" sz="6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=</a:t>
            </a:r>
            <a:endParaRPr lang="en-US" sz="60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1687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Absolute vs. Relative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Types of XPath location: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Absolute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2">
              <a:lnSpc>
                <a:spcPct val="100000"/>
              </a:lnSpc>
            </a:pPr>
            <a:r>
              <a:rPr lang="en-US" dirty="0"/>
              <a:t>Contains the location of all elements from the root (html) (E.g.,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xpath=/html/body/form</a:t>
            </a:r>
            <a:r>
              <a:rPr lang="en-US" dirty="0" smtClean="0"/>
              <a:t>)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Very likely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fail </a:t>
            </a:r>
            <a:r>
              <a:rPr lang="en-US" dirty="0" smtClean="0"/>
              <a:t>after adjustments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Relative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Relative </a:t>
            </a:r>
            <a:r>
              <a:rPr lang="en-US" dirty="0"/>
              <a:t>to an element that does have an id or name </a:t>
            </a:r>
            <a:r>
              <a:rPr lang="en-US" dirty="0" smtClean="0"/>
              <a:t>attribute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E.g.,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//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input[@name=’username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’] </a:t>
            </a:r>
            <a:r>
              <a:rPr lang="en-US" dirty="0"/>
              <a:t>- First input element with attribute named ‘name’ </a:t>
            </a:r>
            <a:r>
              <a:rPr lang="en-US" dirty="0" smtClean="0"/>
              <a:t>and the </a:t>
            </a:r>
            <a:r>
              <a:rPr lang="en-US" dirty="0"/>
              <a:t>value ‘username’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82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Locating by </a:t>
            </a:r>
            <a:r>
              <a:rPr lang="en-US" dirty="0" smtClean="0"/>
              <a:t>Xpath - Example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04800" y="869990"/>
            <a:ext cx="8534400" cy="3016210"/>
          </a:xfrm>
        </p:spPr>
        <p:txBody>
          <a:bodyPr/>
          <a:lstStyle/>
          <a:p>
            <a:r>
              <a:rPr lang="en-US" sz="1900" noProof="1"/>
              <a:t>1 </a:t>
            </a:r>
            <a:r>
              <a:rPr lang="en-US" sz="1900" noProof="1" smtClean="0"/>
              <a:t> &lt;</a:t>
            </a:r>
            <a:r>
              <a:rPr lang="en-US" sz="1900" noProof="1"/>
              <a:t>html&gt;</a:t>
            </a:r>
          </a:p>
          <a:p>
            <a:r>
              <a:rPr lang="en-US" sz="1900" noProof="1"/>
              <a:t>2 </a:t>
            </a:r>
            <a:r>
              <a:rPr lang="en-US" sz="1900" noProof="1" smtClean="0"/>
              <a:t>  &lt;</a:t>
            </a:r>
            <a:r>
              <a:rPr lang="en-US" sz="1900" noProof="1"/>
              <a:t>body&gt;</a:t>
            </a:r>
          </a:p>
          <a:p>
            <a:r>
              <a:rPr lang="en-US" sz="1900" noProof="1"/>
              <a:t>3 </a:t>
            </a:r>
            <a:r>
              <a:rPr lang="en-US" sz="1900" noProof="1" smtClean="0"/>
              <a:t>   &lt;</a:t>
            </a:r>
            <a:r>
              <a:rPr lang="en-US" sz="1900" noProof="1"/>
              <a:t>form id= "loginForm" &gt;</a:t>
            </a:r>
          </a:p>
          <a:p>
            <a:r>
              <a:rPr lang="en-US" sz="1900" noProof="1"/>
              <a:t>4 </a:t>
            </a:r>
            <a:r>
              <a:rPr lang="en-US" sz="1900" noProof="1" smtClean="0"/>
              <a:t>    &lt;</a:t>
            </a:r>
            <a:r>
              <a:rPr lang="en-US" sz="1900" noProof="1"/>
              <a:t>input name= "username" type= "text" /&gt;</a:t>
            </a:r>
          </a:p>
          <a:p>
            <a:r>
              <a:rPr lang="en-US" sz="1900" noProof="1"/>
              <a:t>5 </a:t>
            </a:r>
            <a:r>
              <a:rPr lang="en-US" sz="1900" noProof="1" smtClean="0"/>
              <a:t>    &lt;</a:t>
            </a:r>
            <a:r>
              <a:rPr lang="en-US" sz="1900" noProof="1"/>
              <a:t>input name= "password" type= "password" /&gt;</a:t>
            </a:r>
          </a:p>
          <a:p>
            <a:r>
              <a:rPr lang="en-US" sz="1900" noProof="1"/>
              <a:t>6 </a:t>
            </a:r>
            <a:r>
              <a:rPr lang="en-US" sz="1900" noProof="1" smtClean="0"/>
              <a:t>    &lt;</a:t>
            </a:r>
            <a:r>
              <a:rPr lang="en-US" sz="1900" noProof="1"/>
              <a:t>input name= "continue" type= "submit" value= "Login" /&gt;</a:t>
            </a:r>
          </a:p>
          <a:p>
            <a:r>
              <a:rPr lang="en-US" sz="1900" noProof="1"/>
              <a:t>7 </a:t>
            </a:r>
            <a:r>
              <a:rPr lang="en-US" sz="1900" noProof="1" smtClean="0"/>
              <a:t>    &lt;</a:t>
            </a:r>
            <a:r>
              <a:rPr lang="en-US" sz="1900" noProof="1"/>
              <a:t>input name= "continue" type= "button" value= "Clear" /&gt;</a:t>
            </a:r>
          </a:p>
          <a:p>
            <a:r>
              <a:rPr lang="en-US" sz="1900" noProof="1"/>
              <a:t>8 </a:t>
            </a:r>
            <a:r>
              <a:rPr lang="en-US" sz="1900" noProof="1" smtClean="0"/>
              <a:t>   &lt;/</a:t>
            </a:r>
            <a:r>
              <a:rPr lang="en-US" sz="1900" noProof="1"/>
              <a:t>form&gt;</a:t>
            </a:r>
          </a:p>
          <a:p>
            <a:r>
              <a:rPr lang="en-US" sz="1900" noProof="1"/>
              <a:t>9 </a:t>
            </a:r>
            <a:r>
              <a:rPr lang="en-US" sz="1900" noProof="1" smtClean="0"/>
              <a:t>  &lt;/</a:t>
            </a:r>
            <a:r>
              <a:rPr lang="en-US" sz="1900" noProof="1"/>
              <a:t>body&gt;</a:t>
            </a:r>
          </a:p>
          <a:p>
            <a:r>
              <a:rPr lang="en-US" sz="1900" noProof="1"/>
              <a:t>10 &lt;html&gt;</a:t>
            </a:r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z="1100"/>
              <a:pPr>
                <a:defRPr/>
              </a:pPr>
              <a:t>49</a:t>
            </a:fld>
            <a:endParaRPr lang="en-US" sz="1100" dirty="0"/>
          </a:p>
        </p:txBody>
      </p:sp>
      <p:graphicFrame>
        <p:nvGraphicFramePr>
          <p:cNvPr id="8" name="Group 134"/>
          <p:cNvGraphicFramePr>
            <a:graphicFrameLocks/>
          </p:cNvGraphicFramePr>
          <p:nvPr>
            <p:extLst/>
          </p:nvPr>
        </p:nvGraphicFramePr>
        <p:xfrm>
          <a:off x="533400" y="4038600"/>
          <a:ext cx="8077200" cy="1905000"/>
        </p:xfrm>
        <a:graphic>
          <a:graphicData uri="http://schemas.openxmlformats.org/drawingml/2006/table">
            <a:tbl>
              <a:tblPr/>
              <a:tblGrid>
                <a:gridCol w="5029200"/>
                <a:gridCol w="3048000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Locator strategy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Row of returned element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xpath=/html/body/form[1]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//form[1]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xpath=//form[@id=’</a:t>
                      </a: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loginForm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’]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xpath=//form[input/\@name=’username’]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734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Origins of Selenium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History: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Firstly developed as a JavaScript library by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Thought Works </a:t>
            </a:r>
            <a:r>
              <a:rPr lang="en-US" dirty="0"/>
              <a:t>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automatically rerun tests </a:t>
            </a:r>
            <a:r>
              <a:rPr lang="en-US" dirty="0"/>
              <a:t>against multiple </a:t>
            </a:r>
            <a:r>
              <a:rPr lang="en-US" dirty="0" smtClean="0"/>
              <a:t>browsers</a:t>
            </a:r>
          </a:p>
          <a:p>
            <a:pPr lvl="1">
              <a:lnSpc>
                <a:spcPct val="100000"/>
              </a:lnSpc>
              <a:tabLst>
                <a:tab pos="4281488" algn="l"/>
              </a:tabLst>
            </a:pPr>
            <a:r>
              <a:rPr lang="en-US" dirty="0" smtClean="0"/>
              <a:t>Selenium </a:t>
            </a:r>
            <a:r>
              <a:rPr lang="en-US" dirty="0"/>
              <a:t>is the key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mineral</a:t>
            </a:r>
            <a:r>
              <a:rPr lang="en-US" dirty="0" smtClean="0"/>
              <a:t> to protect body from mercury toxicity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4495800"/>
            <a:ext cx="4070513" cy="1905000"/>
          </a:xfrm>
          <a:prstGeom prst="roundRect">
            <a:avLst>
              <a:gd name="adj" fmla="val 11539"/>
            </a:avLst>
          </a:prstGeom>
          <a:effectLst>
            <a:glow rad="101600">
              <a:schemeClr val="tx1">
                <a:alpha val="40000"/>
              </a:schemeClr>
            </a:glow>
            <a:softEdge rad="3175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1640" y="4038600"/>
            <a:ext cx="2794000" cy="2095500"/>
          </a:xfrm>
          <a:prstGeom prst="roundRect">
            <a:avLst>
              <a:gd name="adj" fmla="val 9394"/>
            </a:avLst>
          </a:prstGeom>
          <a:effectLst>
            <a:glow rad="101600">
              <a:schemeClr val="tx1">
                <a:alpha val="40000"/>
              </a:schemeClr>
            </a:glo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43905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Locating by </a:t>
            </a:r>
            <a:r>
              <a:rPr lang="en-US" sz="3600" dirty="0" smtClean="0"/>
              <a:t>Xpath – Example (2)</a:t>
            </a:r>
            <a:endParaRPr lang="en-US" sz="36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04800" y="869990"/>
            <a:ext cx="8534400" cy="3016210"/>
          </a:xfrm>
        </p:spPr>
        <p:txBody>
          <a:bodyPr/>
          <a:lstStyle/>
          <a:p>
            <a:r>
              <a:rPr lang="en-US" sz="1900" noProof="1"/>
              <a:t>1 </a:t>
            </a:r>
            <a:r>
              <a:rPr lang="en-US" sz="1900" noProof="1" smtClean="0"/>
              <a:t> &lt;</a:t>
            </a:r>
            <a:r>
              <a:rPr lang="en-US" sz="1900" noProof="1"/>
              <a:t>html&gt;</a:t>
            </a:r>
          </a:p>
          <a:p>
            <a:r>
              <a:rPr lang="en-US" sz="1900" noProof="1"/>
              <a:t>2 </a:t>
            </a:r>
            <a:r>
              <a:rPr lang="en-US" sz="1900" noProof="1" smtClean="0"/>
              <a:t>  &lt;</a:t>
            </a:r>
            <a:r>
              <a:rPr lang="en-US" sz="1900" noProof="1"/>
              <a:t>body&gt;</a:t>
            </a:r>
          </a:p>
          <a:p>
            <a:r>
              <a:rPr lang="en-US" sz="1900" noProof="1"/>
              <a:t>3 </a:t>
            </a:r>
            <a:r>
              <a:rPr lang="en-US" sz="1900" noProof="1" smtClean="0"/>
              <a:t>   &lt;</a:t>
            </a:r>
            <a:r>
              <a:rPr lang="en-US" sz="1900" noProof="1"/>
              <a:t>form id= "loginForm" &gt;</a:t>
            </a:r>
          </a:p>
          <a:p>
            <a:r>
              <a:rPr lang="en-US" sz="1900" noProof="1"/>
              <a:t>4 </a:t>
            </a:r>
            <a:r>
              <a:rPr lang="en-US" sz="1900" noProof="1" smtClean="0"/>
              <a:t>    &lt;</a:t>
            </a:r>
            <a:r>
              <a:rPr lang="en-US" sz="1900" noProof="1"/>
              <a:t>input name= "username" type= "text" /&gt;</a:t>
            </a:r>
          </a:p>
          <a:p>
            <a:r>
              <a:rPr lang="en-US" sz="1900" noProof="1"/>
              <a:t>5 </a:t>
            </a:r>
            <a:r>
              <a:rPr lang="en-US" sz="1900" noProof="1" smtClean="0"/>
              <a:t>    &lt;</a:t>
            </a:r>
            <a:r>
              <a:rPr lang="en-US" sz="1900" noProof="1"/>
              <a:t>input name= "password" type= "password" /&gt;</a:t>
            </a:r>
          </a:p>
          <a:p>
            <a:r>
              <a:rPr lang="en-US" sz="1900" noProof="1"/>
              <a:t>6 </a:t>
            </a:r>
            <a:r>
              <a:rPr lang="en-US" sz="1900" noProof="1" smtClean="0"/>
              <a:t>    &lt;</a:t>
            </a:r>
            <a:r>
              <a:rPr lang="en-US" sz="1900" noProof="1"/>
              <a:t>input name= "continue" type= "submit" value= "Login" /&gt;</a:t>
            </a:r>
          </a:p>
          <a:p>
            <a:r>
              <a:rPr lang="en-US" sz="1900" noProof="1"/>
              <a:t>7 </a:t>
            </a:r>
            <a:r>
              <a:rPr lang="en-US" sz="1900" noProof="1" smtClean="0"/>
              <a:t>    &lt;</a:t>
            </a:r>
            <a:r>
              <a:rPr lang="en-US" sz="1900" noProof="1"/>
              <a:t>input name= "continue" type= "button" value= "Clear" /&gt;</a:t>
            </a:r>
          </a:p>
          <a:p>
            <a:r>
              <a:rPr lang="en-US" sz="1900" noProof="1"/>
              <a:t>8 </a:t>
            </a:r>
            <a:r>
              <a:rPr lang="en-US" sz="1900" noProof="1" smtClean="0"/>
              <a:t>   &lt;/</a:t>
            </a:r>
            <a:r>
              <a:rPr lang="en-US" sz="1900" noProof="1"/>
              <a:t>form&gt;</a:t>
            </a:r>
          </a:p>
          <a:p>
            <a:r>
              <a:rPr lang="en-US" sz="1900" noProof="1"/>
              <a:t>9 </a:t>
            </a:r>
            <a:r>
              <a:rPr lang="en-US" sz="1900" noProof="1" smtClean="0"/>
              <a:t>  &lt;/</a:t>
            </a:r>
            <a:r>
              <a:rPr lang="en-US" sz="1900" noProof="1"/>
              <a:t>body&gt;</a:t>
            </a:r>
          </a:p>
          <a:p>
            <a:r>
              <a:rPr lang="en-US" sz="1900" noProof="1"/>
              <a:t>10 &lt;html&gt;</a:t>
            </a:r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z="1100"/>
              <a:pPr>
                <a:defRPr/>
              </a:pPr>
              <a:t>50</a:t>
            </a:fld>
            <a:endParaRPr lang="en-US" sz="1100" dirty="0"/>
          </a:p>
        </p:txBody>
      </p:sp>
      <p:graphicFrame>
        <p:nvGraphicFramePr>
          <p:cNvPr id="8" name="Group 134"/>
          <p:cNvGraphicFramePr>
            <a:graphicFrameLocks/>
          </p:cNvGraphicFramePr>
          <p:nvPr>
            <p:extLst/>
          </p:nvPr>
        </p:nvGraphicFramePr>
        <p:xfrm>
          <a:off x="533400" y="4038600"/>
          <a:ext cx="8077200" cy="1905000"/>
        </p:xfrm>
        <a:graphic>
          <a:graphicData uri="http://schemas.openxmlformats.org/drawingml/2006/table">
            <a:tbl>
              <a:tblPr/>
              <a:tblGrid>
                <a:gridCol w="5029200"/>
                <a:gridCol w="3048000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Locator strategy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Row of returned element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//input[@name=’username’]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//form[@id=’</a:t>
                      </a: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loginForm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’]/input[1]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//input[@name=’continue’][@type=’button’]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//form[@id=’</a:t>
                      </a: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loginForm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’]/input[4]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772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for XPath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Some useful links: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2"/>
              </a:rPr>
              <a:t>http://www.w3schools.com/Xpath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>
                <a:hlinkClick r:id="rId3"/>
              </a:rPr>
              <a:t>http://www.w3.org/TR/xpath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www.zvon.org/xxl/XPathTutorial/General/examples.html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Useful </a:t>
            </a:r>
            <a:r>
              <a:rPr lang="en-US" dirty="0"/>
              <a:t>Firefox </a:t>
            </a:r>
            <a:r>
              <a:rPr lang="en-US" dirty="0" smtClean="0"/>
              <a:t>Add-on </a:t>
            </a:r>
            <a:r>
              <a:rPr lang="en-US" dirty="0"/>
              <a:t>that can assist in discovering the XPath of </a:t>
            </a:r>
            <a:r>
              <a:rPr lang="en-US" dirty="0" smtClean="0"/>
              <a:t>an element: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5"/>
              </a:rPr>
              <a:t>https://addons.mozilla.org/en-US/firefox/addon/firebug/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7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Locating Hyperlinks by Link Text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2092881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H</a:t>
            </a:r>
            <a:r>
              <a:rPr lang="en-US" dirty="0" smtClean="0"/>
              <a:t>yperlink can be located in the web </a:t>
            </a:r>
            <a:r>
              <a:rPr lang="en-US" dirty="0"/>
              <a:t>page by using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text of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link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If two links with the same text are present, then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first match </a:t>
            </a:r>
            <a:r>
              <a:rPr lang="en-US" dirty="0"/>
              <a:t>will be </a:t>
            </a:r>
            <a:r>
              <a:rPr lang="en-US" dirty="0" smtClean="0"/>
              <a:t>used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04800" y="3124200"/>
            <a:ext cx="8534400" cy="2139047"/>
          </a:xfrm>
        </p:spPr>
        <p:txBody>
          <a:bodyPr/>
          <a:lstStyle/>
          <a:p>
            <a:r>
              <a:rPr lang="en-US" sz="1900" noProof="1"/>
              <a:t>1 &lt;html&gt;</a:t>
            </a:r>
          </a:p>
          <a:p>
            <a:r>
              <a:rPr lang="en-US" sz="1900" noProof="1"/>
              <a:t>2 </a:t>
            </a:r>
            <a:r>
              <a:rPr lang="en-US" sz="1900" noProof="1" smtClean="0"/>
              <a:t> &lt;</a:t>
            </a:r>
            <a:r>
              <a:rPr lang="en-US" sz="1900" noProof="1"/>
              <a:t>body&gt;</a:t>
            </a:r>
          </a:p>
          <a:p>
            <a:r>
              <a:rPr lang="en-US" sz="1900" noProof="1"/>
              <a:t>3 </a:t>
            </a:r>
            <a:r>
              <a:rPr lang="en-US" sz="1900" noProof="1" smtClean="0"/>
              <a:t>  &lt;</a:t>
            </a:r>
            <a:r>
              <a:rPr lang="en-US" sz="1900" noProof="1"/>
              <a:t>p&gt;Are you sure you want to do this?&lt;/p&gt;</a:t>
            </a:r>
          </a:p>
          <a:p>
            <a:r>
              <a:rPr lang="en-US" sz="1900" noProof="1"/>
              <a:t>4 </a:t>
            </a:r>
            <a:r>
              <a:rPr lang="en-US" sz="1900" noProof="1" smtClean="0"/>
              <a:t>  &lt;</a:t>
            </a:r>
            <a:r>
              <a:rPr lang="en-US" sz="1900" noProof="1"/>
              <a:t>a href= "continue.html</a:t>
            </a:r>
            <a:r>
              <a:rPr lang="en-US" sz="1900" noProof="1" smtClean="0"/>
              <a:t>"&gt;</a:t>
            </a:r>
            <a:r>
              <a:rPr lang="en-US" sz="1900" noProof="1"/>
              <a:t>Continue&lt;/a&gt;</a:t>
            </a:r>
          </a:p>
          <a:p>
            <a:r>
              <a:rPr lang="en-US" sz="1900" noProof="1"/>
              <a:t>5 </a:t>
            </a:r>
            <a:r>
              <a:rPr lang="en-US" sz="1900" noProof="1" smtClean="0"/>
              <a:t>  &lt;</a:t>
            </a:r>
            <a:r>
              <a:rPr lang="en-US" sz="1900" noProof="1"/>
              <a:t>a href= "cancel.html</a:t>
            </a:r>
            <a:r>
              <a:rPr lang="en-US" sz="1900" noProof="1" smtClean="0"/>
              <a:t>"&gt;</a:t>
            </a:r>
            <a:r>
              <a:rPr lang="en-US" sz="1900" noProof="1"/>
              <a:t>Cancel&lt;/a&gt;</a:t>
            </a:r>
          </a:p>
          <a:p>
            <a:r>
              <a:rPr lang="en-US" sz="1900" noProof="1"/>
              <a:t>6 </a:t>
            </a:r>
            <a:r>
              <a:rPr lang="en-US" sz="1900" noProof="1" smtClean="0"/>
              <a:t> &lt;/</a:t>
            </a:r>
            <a:r>
              <a:rPr lang="en-US" sz="1900" noProof="1"/>
              <a:t>body&gt;</a:t>
            </a:r>
          </a:p>
          <a:p>
            <a:r>
              <a:rPr lang="en-US" sz="1900" noProof="1"/>
              <a:t>7 &lt;html&gt;</a:t>
            </a:r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z="1100"/>
              <a:pPr>
                <a:defRPr/>
              </a:pPr>
              <a:t>52</a:t>
            </a:fld>
            <a:endParaRPr lang="en-US" sz="1100" dirty="0"/>
          </a:p>
        </p:txBody>
      </p:sp>
      <p:graphicFrame>
        <p:nvGraphicFramePr>
          <p:cNvPr id="8" name="Group 134"/>
          <p:cNvGraphicFramePr>
            <a:graphicFrameLocks/>
          </p:cNvGraphicFramePr>
          <p:nvPr>
            <p:extLst/>
          </p:nvPr>
        </p:nvGraphicFramePr>
        <p:xfrm>
          <a:off x="533400" y="5410200"/>
          <a:ext cx="8077200" cy="1143000"/>
        </p:xfrm>
        <a:graphic>
          <a:graphicData uri="http://schemas.openxmlformats.org/drawingml/2006/table">
            <a:tbl>
              <a:tblPr/>
              <a:tblGrid>
                <a:gridCol w="5029200"/>
                <a:gridCol w="3048000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Locator strategy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Row of returned element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link=Continue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link=Cancel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905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Locating by DOM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Document Object Model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(DOM) </a:t>
            </a:r>
            <a:r>
              <a:rPr lang="en-US" dirty="0" smtClean="0"/>
              <a:t>represents </a:t>
            </a:r>
            <a:r>
              <a:rPr lang="en-US" dirty="0"/>
              <a:t>an HTML document and can be accessed using </a:t>
            </a:r>
            <a:r>
              <a:rPr lang="en-US" dirty="0" smtClean="0"/>
              <a:t>JavaScript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akes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JavaScript</a:t>
            </a:r>
            <a:r>
              <a:rPr lang="en-US" dirty="0"/>
              <a:t> that evaluates to an element on the </a:t>
            </a:r>
            <a:r>
              <a:rPr lang="en-US" dirty="0" smtClean="0"/>
              <a:t>page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</a:t>
            </a:r>
            <a:r>
              <a:rPr lang="en-US" dirty="0" smtClean="0"/>
              <a:t>an </a:t>
            </a:r>
            <a:r>
              <a:rPr lang="en-US" dirty="0"/>
              <a:t>be simply </a:t>
            </a:r>
            <a:r>
              <a:rPr lang="en-US" dirty="0" smtClean="0"/>
              <a:t>the element’s </a:t>
            </a:r>
            <a:r>
              <a:rPr lang="en-US" dirty="0"/>
              <a:t>location using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hierarchical dotted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notation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Since only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dom </a:t>
            </a:r>
            <a:r>
              <a:rPr lang="en-US" dirty="0"/>
              <a:t>locators start with “document”, </a:t>
            </a:r>
            <a:r>
              <a:rPr lang="en-US" dirty="0" smtClean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dom=</a:t>
            </a:r>
            <a:r>
              <a:rPr lang="en-US" dirty="0"/>
              <a:t> </a:t>
            </a:r>
            <a:r>
              <a:rPr lang="en-US" dirty="0" smtClean="0"/>
              <a:t>label can be omitted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87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Locating by </a:t>
            </a:r>
            <a:r>
              <a:rPr lang="en-US" dirty="0" smtClean="0"/>
              <a:t>DOM - Example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04800" y="869990"/>
            <a:ext cx="8534400" cy="3016210"/>
          </a:xfrm>
        </p:spPr>
        <p:txBody>
          <a:bodyPr/>
          <a:lstStyle/>
          <a:p>
            <a:r>
              <a:rPr lang="en-US" sz="1900" noProof="1"/>
              <a:t>1 </a:t>
            </a:r>
            <a:r>
              <a:rPr lang="en-US" sz="1900" noProof="1" smtClean="0"/>
              <a:t> &lt;</a:t>
            </a:r>
            <a:r>
              <a:rPr lang="en-US" sz="1900" noProof="1"/>
              <a:t>html&gt;</a:t>
            </a:r>
          </a:p>
          <a:p>
            <a:r>
              <a:rPr lang="en-US" sz="1900" noProof="1" smtClean="0"/>
              <a:t>2   &lt;</a:t>
            </a:r>
            <a:r>
              <a:rPr lang="en-US" sz="1900" noProof="1"/>
              <a:t>body&gt;</a:t>
            </a:r>
          </a:p>
          <a:p>
            <a:r>
              <a:rPr lang="en-US" sz="1900" noProof="1"/>
              <a:t>3 </a:t>
            </a:r>
            <a:r>
              <a:rPr lang="en-US" sz="1900" noProof="1" smtClean="0"/>
              <a:t>   &lt;</a:t>
            </a:r>
            <a:r>
              <a:rPr lang="en-US" sz="1900" noProof="1"/>
              <a:t>form id= "loginForm" &gt;</a:t>
            </a:r>
          </a:p>
          <a:p>
            <a:r>
              <a:rPr lang="en-US" sz="1900" noProof="1"/>
              <a:t>4 </a:t>
            </a:r>
            <a:r>
              <a:rPr lang="en-US" sz="1900" noProof="1" smtClean="0"/>
              <a:t>    &lt;</a:t>
            </a:r>
            <a:r>
              <a:rPr lang="en-US" sz="1900" noProof="1"/>
              <a:t>input name= "username" type= "text" /&gt;</a:t>
            </a:r>
          </a:p>
          <a:p>
            <a:r>
              <a:rPr lang="en-US" sz="1900" noProof="1"/>
              <a:t>5 </a:t>
            </a:r>
            <a:r>
              <a:rPr lang="en-US" sz="1900" noProof="1" smtClean="0"/>
              <a:t>    &lt;</a:t>
            </a:r>
            <a:r>
              <a:rPr lang="en-US" sz="1900" noProof="1"/>
              <a:t>input name= "password" type= "password" /&gt;</a:t>
            </a:r>
          </a:p>
          <a:p>
            <a:r>
              <a:rPr lang="en-US" sz="1900" noProof="1"/>
              <a:t>6 </a:t>
            </a:r>
            <a:r>
              <a:rPr lang="en-US" sz="1900" noProof="1" smtClean="0"/>
              <a:t>    &lt;</a:t>
            </a:r>
            <a:r>
              <a:rPr lang="en-US" sz="1900" noProof="1"/>
              <a:t>input name= "continue" type= "submit" value= "Login" /&gt;</a:t>
            </a:r>
          </a:p>
          <a:p>
            <a:r>
              <a:rPr lang="en-US" sz="1900" noProof="1"/>
              <a:t>7 </a:t>
            </a:r>
            <a:r>
              <a:rPr lang="en-US" sz="1900" noProof="1" smtClean="0"/>
              <a:t>    &lt;</a:t>
            </a:r>
            <a:r>
              <a:rPr lang="en-US" sz="1900" noProof="1"/>
              <a:t>input name= "continue" type= "button" value= "Clear" /&gt;</a:t>
            </a:r>
          </a:p>
          <a:p>
            <a:r>
              <a:rPr lang="en-US" sz="1900" noProof="1"/>
              <a:t>8 </a:t>
            </a:r>
            <a:r>
              <a:rPr lang="en-US" sz="1900" noProof="1" smtClean="0"/>
              <a:t>   &lt;/</a:t>
            </a:r>
            <a:r>
              <a:rPr lang="en-US" sz="1900" noProof="1"/>
              <a:t>form&gt;</a:t>
            </a:r>
          </a:p>
          <a:p>
            <a:r>
              <a:rPr lang="en-US" sz="1900" noProof="1"/>
              <a:t>9 </a:t>
            </a:r>
            <a:r>
              <a:rPr lang="en-US" sz="1900" noProof="1" smtClean="0"/>
              <a:t>  &lt;/</a:t>
            </a:r>
            <a:r>
              <a:rPr lang="en-US" sz="1900" noProof="1"/>
              <a:t>body&gt;</a:t>
            </a:r>
          </a:p>
          <a:p>
            <a:r>
              <a:rPr lang="en-US" sz="1900" noProof="1"/>
              <a:t>10 &lt;html&gt;</a:t>
            </a:r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z="1100"/>
              <a:pPr>
                <a:defRPr/>
              </a:pPr>
              <a:t>54</a:t>
            </a:fld>
            <a:endParaRPr lang="en-US" sz="1100" dirty="0"/>
          </a:p>
        </p:txBody>
      </p:sp>
      <p:graphicFrame>
        <p:nvGraphicFramePr>
          <p:cNvPr id="8" name="Group 134"/>
          <p:cNvGraphicFramePr>
            <a:graphicFrameLocks/>
          </p:cNvGraphicFramePr>
          <p:nvPr>
            <p:extLst/>
          </p:nvPr>
        </p:nvGraphicFramePr>
        <p:xfrm>
          <a:off x="304800" y="4038600"/>
          <a:ext cx="8534400" cy="1905000"/>
        </p:xfrm>
        <a:graphic>
          <a:graphicData uri="http://schemas.openxmlformats.org/drawingml/2006/table">
            <a:tbl>
              <a:tblPr/>
              <a:tblGrid>
                <a:gridCol w="5562600"/>
                <a:gridCol w="2971800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Locator strategy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Row of returned element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dom=</a:t>
                      </a: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document.getElementById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(’</a:t>
                      </a: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loginForm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’)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dom=</a:t>
                      </a: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document.forms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[’</a:t>
                      </a: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loginForm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’]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dom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document.forms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[0]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document.forms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[0].username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460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Locating by </a:t>
            </a:r>
            <a:r>
              <a:rPr lang="en-US" sz="3600" dirty="0" smtClean="0"/>
              <a:t>DOM – Example (2)</a:t>
            </a:r>
            <a:endParaRPr lang="en-US" sz="36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04800" y="869990"/>
            <a:ext cx="8534400" cy="3016210"/>
          </a:xfrm>
        </p:spPr>
        <p:txBody>
          <a:bodyPr/>
          <a:lstStyle/>
          <a:p>
            <a:r>
              <a:rPr lang="en-US" sz="1900" noProof="1" smtClean="0"/>
              <a:t>1  </a:t>
            </a:r>
            <a:r>
              <a:rPr lang="en-US" sz="1900" noProof="1"/>
              <a:t>&lt;html&gt;</a:t>
            </a:r>
          </a:p>
          <a:p>
            <a:r>
              <a:rPr lang="en-US" sz="1900" noProof="1" smtClean="0"/>
              <a:t>2   &lt;</a:t>
            </a:r>
            <a:r>
              <a:rPr lang="en-US" sz="1900" noProof="1"/>
              <a:t>body&gt;</a:t>
            </a:r>
          </a:p>
          <a:p>
            <a:r>
              <a:rPr lang="en-US" sz="1900" noProof="1" smtClean="0"/>
              <a:t>3    &lt;</a:t>
            </a:r>
            <a:r>
              <a:rPr lang="en-US" sz="1900" noProof="1"/>
              <a:t>form id= "loginForm" &gt;</a:t>
            </a:r>
          </a:p>
          <a:p>
            <a:r>
              <a:rPr lang="en-US" sz="1900" noProof="1" smtClean="0"/>
              <a:t>4     &lt;</a:t>
            </a:r>
            <a:r>
              <a:rPr lang="en-US" sz="1900" noProof="1"/>
              <a:t>input name= "username" type= "text" /&gt;</a:t>
            </a:r>
          </a:p>
          <a:p>
            <a:r>
              <a:rPr lang="en-US" sz="1900" noProof="1" smtClean="0"/>
              <a:t>5     &lt;</a:t>
            </a:r>
            <a:r>
              <a:rPr lang="en-US" sz="1900" noProof="1"/>
              <a:t>input name= "password" type= "password" /&gt;</a:t>
            </a:r>
          </a:p>
          <a:p>
            <a:r>
              <a:rPr lang="en-US" sz="1900" noProof="1" smtClean="0"/>
              <a:t>6     &lt;</a:t>
            </a:r>
            <a:r>
              <a:rPr lang="en-US" sz="1900" noProof="1"/>
              <a:t>input name= "continue" type= "submit" value= "Login" /&gt;</a:t>
            </a:r>
          </a:p>
          <a:p>
            <a:r>
              <a:rPr lang="en-US" sz="1900" noProof="1" smtClean="0"/>
              <a:t>7     &lt;</a:t>
            </a:r>
            <a:r>
              <a:rPr lang="en-US" sz="1900" noProof="1"/>
              <a:t>input name= "continue" type= "button" value= "Clear" /&gt;</a:t>
            </a:r>
          </a:p>
          <a:p>
            <a:r>
              <a:rPr lang="en-US" sz="1900" noProof="1" smtClean="0"/>
              <a:t>8    &lt;/</a:t>
            </a:r>
            <a:r>
              <a:rPr lang="en-US" sz="1900" noProof="1"/>
              <a:t>form&gt;</a:t>
            </a:r>
          </a:p>
          <a:p>
            <a:r>
              <a:rPr lang="en-US" sz="1900" noProof="1" smtClean="0"/>
              <a:t>9   &lt;/</a:t>
            </a:r>
            <a:r>
              <a:rPr lang="en-US" sz="1900" noProof="1"/>
              <a:t>body&gt;</a:t>
            </a:r>
          </a:p>
          <a:p>
            <a:r>
              <a:rPr lang="en-US" sz="1900" noProof="1"/>
              <a:t>10 &lt;html&gt;</a:t>
            </a:r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z="1100"/>
              <a:pPr>
                <a:defRPr/>
              </a:pPr>
              <a:t>55</a:t>
            </a:fld>
            <a:endParaRPr lang="en-US" sz="1100" dirty="0"/>
          </a:p>
        </p:txBody>
      </p:sp>
      <p:graphicFrame>
        <p:nvGraphicFramePr>
          <p:cNvPr id="8" name="Group 134"/>
          <p:cNvGraphicFramePr>
            <a:graphicFrameLocks/>
          </p:cNvGraphicFramePr>
          <p:nvPr>
            <p:extLst/>
          </p:nvPr>
        </p:nvGraphicFramePr>
        <p:xfrm>
          <a:off x="304800" y="4038600"/>
          <a:ext cx="8534400" cy="1524000"/>
        </p:xfrm>
        <a:graphic>
          <a:graphicData uri="http://schemas.openxmlformats.org/drawingml/2006/table">
            <a:tbl>
              <a:tblPr/>
              <a:tblGrid>
                <a:gridCol w="5562600"/>
                <a:gridCol w="2971800"/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Locator strategy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Row of returned element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document.forms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[0].elements[’username’]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document.forms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[0].elements[0]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document.forms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[0].elements[3]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713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Locating by CSS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CSS (Cascading Style Sheets) </a:t>
            </a:r>
            <a:r>
              <a:rPr lang="en-US" dirty="0"/>
              <a:t>is a language for describing the rendering of HTML and XML </a:t>
            </a:r>
            <a:r>
              <a:rPr lang="en-US" dirty="0" smtClean="0"/>
              <a:t>documents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CSS uses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Selectors</a:t>
            </a:r>
            <a:r>
              <a:rPr lang="en-US" dirty="0"/>
              <a:t> for binding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style properties </a:t>
            </a:r>
            <a:r>
              <a:rPr lang="en-US" dirty="0"/>
              <a:t>to elements in the </a:t>
            </a:r>
            <a:r>
              <a:rPr lang="en-US" dirty="0" smtClean="0"/>
              <a:t>document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These </a:t>
            </a:r>
            <a:r>
              <a:rPr lang="en-US" dirty="0"/>
              <a:t>Selectors can be </a:t>
            </a:r>
            <a:r>
              <a:rPr lang="en-US" dirty="0" smtClean="0"/>
              <a:t>used by </a:t>
            </a:r>
            <a:r>
              <a:rPr lang="en-US" dirty="0"/>
              <a:t>Selenium as another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locating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strategy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aster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Xpath</a:t>
            </a:r>
          </a:p>
          <a:p>
            <a:pPr>
              <a:lnSpc>
                <a:spcPct val="100000"/>
              </a:lnSpc>
            </a:pPr>
            <a:r>
              <a:rPr lang="en-US" dirty="0"/>
              <a:t>C</a:t>
            </a:r>
            <a:r>
              <a:rPr lang="en-US" dirty="0" smtClean="0"/>
              <a:t>an </a:t>
            </a:r>
            <a:r>
              <a:rPr lang="en-US" dirty="0"/>
              <a:t>find the most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complicated objects </a:t>
            </a:r>
            <a:r>
              <a:rPr lang="en-US" dirty="0"/>
              <a:t>in an intrinsic HTML document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63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Locating by </a:t>
            </a:r>
            <a:r>
              <a:rPr lang="en-US" dirty="0" smtClean="0"/>
              <a:t>CSS - Example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04800" y="869990"/>
            <a:ext cx="8534400" cy="3308598"/>
          </a:xfrm>
        </p:spPr>
        <p:txBody>
          <a:bodyPr/>
          <a:lstStyle/>
          <a:p>
            <a:r>
              <a:rPr lang="en-US" sz="1900" noProof="1" smtClean="0"/>
              <a:t>1  </a:t>
            </a:r>
            <a:r>
              <a:rPr lang="en-US" sz="1900" noProof="1"/>
              <a:t>&lt;html&gt;</a:t>
            </a:r>
          </a:p>
          <a:p>
            <a:r>
              <a:rPr lang="en-US" sz="1900" noProof="1" smtClean="0"/>
              <a:t>2   &lt;</a:t>
            </a:r>
            <a:r>
              <a:rPr lang="en-US" sz="1900" noProof="1"/>
              <a:t>body&gt;</a:t>
            </a:r>
          </a:p>
          <a:p>
            <a:r>
              <a:rPr lang="en-US" sz="1900" noProof="1" smtClean="0"/>
              <a:t>3    &lt;</a:t>
            </a:r>
            <a:r>
              <a:rPr lang="en-US" sz="1900" noProof="1"/>
              <a:t>form id= "loginForm" &gt;</a:t>
            </a:r>
          </a:p>
          <a:p>
            <a:r>
              <a:rPr lang="en-US" sz="1900" noProof="1" smtClean="0"/>
              <a:t>4     &lt;</a:t>
            </a:r>
            <a:r>
              <a:rPr lang="en-US" sz="1900" noProof="1"/>
              <a:t>input class= "required" name= "username" type= "text</a:t>
            </a:r>
            <a:r>
              <a:rPr lang="en-US" sz="1900" noProof="1" smtClean="0"/>
              <a:t>"/&gt;</a:t>
            </a:r>
            <a:endParaRPr lang="en-US" sz="1900" noProof="1"/>
          </a:p>
          <a:p>
            <a:r>
              <a:rPr lang="en-US" sz="1900" noProof="1"/>
              <a:t>5 </a:t>
            </a:r>
            <a:r>
              <a:rPr lang="en-US" sz="1900" noProof="1" smtClean="0"/>
              <a:t>    &lt;</a:t>
            </a:r>
            <a:r>
              <a:rPr lang="en-US" sz="1900" noProof="1"/>
              <a:t>input class= "required passfield" name= "password" </a:t>
            </a:r>
            <a:r>
              <a:rPr lang="en-US" sz="1900" noProof="1" smtClean="0"/>
              <a:t/>
            </a:r>
            <a:br>
              <a:rPr lang="en-US" sz="1900" noProof="1" smtClean="0"/>
            </a:br>
            <a:r>
              <a:rPr lang="en-US" sz="1900" noProof="1" smtClean="0"/>
              <a:t>6       type= "password</a:t>
            </a:r>
            <a:r>
              <a:rPr lang="en-US" sz="1900" noProof="1"/>
              <a:t>" /&gt;</a:t>
            </a:r>
          </a:p>
          <a:p>
            <a:r>
              <a:rPr lang="en-US" sz="1900" noProof="1" smtClean="0"/>
              <a:t>7     &lt;</a:t>
            </a:r>
            <a:r>
              <a:rPr lang="en-US" sz="1900" noProof="1"/>
              <a:t>input name= "continue" type= "submit" value= "Login" /&gt;</a:t>
            </a:r>
          </a:p>
          <a:p>
            <a:r>
              <a:rPr lang="en-US" sz="1900" noProof="1" smtClean="0"/>
              <a:t>8     &lt;</a:t>
            </a:r>
            <a:r>
              <a:rPr lang="en-US" sz="1900" noProof="1"/>
              <a:t>input name= "continue" type= "button" value= "Clear" /&gt;</a:t>
            </a:r>
          </a:p>
          <a:p>
            <a:r>
              <a:rPr lang="en-US" sz="1900" noProof="1"/>
              <a:t>9</a:t>
            </a:r>
            <a:r>
              <a:rPr lang="en-US" sz="1900" noProof="1" smtClean="0"/>
              <a:t>    &lt;/</a:t>
            </a:r>
            <a:r>
              <a:rPr lang="en-US" sz="1900" noProof="1"/>
              <a:t>form&gt;</a:t>
            </a:r>
          </a:p>
          <a:p>
            <a:r>
              <a:rPr lang="en-US" sz="1900" noProof="1" smtClean="0"/>
              <a:t>10  &lt;/</a:t>
            </a:r>
            <a:r>
              <a:rPr lang="en-US" sz="1900" noProof="1"/>
              <a:t>body&gt;</a:t>
            </a:r>
          </a:p>
          <a:p>
            <a:r>
              <a:rPr lang="en-US" sz="1900" noProof="1" smtClean="0"/>
              <a:t>11 </a:t>
            </a:r>
            <a:r>
              <a:rPr lang="en-US" sz="1900" noProof="1"/>
              <a:t>&lt;html&gt;</a:t>
            </a:r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z="1100"/>
              <a:pPr>
                <a:defRPr/>
              </a:pPr>
              <a:t>57</a:t>
            </a:fld>
            <a:endParaRPr lang="en-US" sz="1100" dirty="0"/>
          </a:p>
        </p:txBody>
      </p:sp>
      <p:graphicFrame>
        <p:nvGraphicFramePr>
          <p:cNvPr id="8" name="Group 134"/>
          <p:cNvGraphicFramePr>
            <a:graphicFrameLocks/>
          </p:cNvGraphicFramePr>
          <p:nvPr>
            <p:extLst/>
          </p:nvPr>
        </p:nvGraphicFramePr>
        <p:xfrm>
          <a:off x="304800" y="4419600"/>
          <a:ext cx="8534400" cy="1524000"/>
        </p:xfrm>
        <a:graphic>
          <a:graphicData uri="http://schemas.openxmlformats.org/drawingml/2006/table">
            <a:tbl>
              <a:tblPr/>
              <a:tblGrid>
                <a:gridCol w="5562600"/>
                <a:gridCol w="2971800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Locator strategy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Row of returned element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css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form#loginForm</a:t>
                      </a: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css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=input[name="username"]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css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input.required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[type="text"]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806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Locating by </a:t>
            </a:r>
            <a:r>
              <a:rPr lang="en-US" sz="3600" dirty="0" smtClean="0"/>
              <a:t>CSS – Example (2)</a:t>
            </a:r>
            <a:endParaRPr lang="en-US" sz="36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04800" y="869990"/>
            <a:ext cx="8534400" cy="3308598"/>
          </a:xfrm>
        </p:spPr>
        <p:txBody>
          <a:bodyPr/>
          <a:lstStyle/>
          <a:p>
            <a:r>
              <a:rPr lang="en-US" sz="1900" noProof="1" smtClean="0"/>
              <a:t>1  </a:t>
            </a:r>
            <a:r>
              <a:rPr lang="en-US" sz="1900" noProof="1"/>
              <a:t>&lt;html&gt;</a:t>
            </a:r>
          </a:p>
          <a:p>
            <a:r>
              <a:rPr lang="en-US" sz="1900" noProof="1" smtClean="0"/>
              <a:t>2   &lt;</a:t>
            </a:r>
            <a:r>
              <a:rPr lang="en-US" sz="1900" noProof="1"/>
              <a:t>body&gt;</a:t>
            </a:r>
          </a:p>
          <a:p>
            <a:r>
              <a:rPr lang="en-US" sz="1900" noProof="1" smtClean="0"/>
              <a:t>3    &lt;</a:t>
            </a:r>
            <a:r>
              <a:rPr lang="en-US" sz="1900" noProof="1"/>
              <a:t>form id= "loginForm" &gt;</a:t>
            </a:r>
          </a:p>
          <a:p>
            <a:r>
              <a:rPr lang="en-US" sz="1900" noProof="1" smtClean="0"/>
              <a:t>4     &lt;</a:t>
            </a:r>
            <a:r>
              <a:rPr lang="en-US" sz="1900" noProof="1"/>
              <a:t>input class= "required" name= "username" type= "text</a:t>
            </a:r>
            <a:r>
              <a:rPr lang="en-US" sz="1900" noProof="1" smtClean="0"/>
              <a:t>"/&gt;</a:t>
            </a:r>
            <a:endParaRPr lang="en-US" sz="1900" noProof="1"/>
          </a:p>
          <a:p>
            <a:r>
              <a:rPr lang="en-US" sz="1900" noProof="1"/>
              <a:t>5 </a:t>
            </a:r>
            <a:r>
              <a:rPr lang="en-US" sz="1900" noProof="1" smtClean="0"/>
              <a:t>    &lt;</a:t>
            </a:r>
            <a:r>
              <a:rPr lang="en-US" sz="1900" noProof="1"/>
              <a:t>input class= "required passfield" name= "password" </a:t>
            </a:r>
            <a:r>
              <a:rPr lang="en-US" sz="1900" noProof="1" smtClean="0"/>
              <a:t/>
            </a:r>
            <a:br>
              <a:rPr lang="en-US" sz="1900" noProof="1" smtClean="0"/>
            </a:br>
            <a:r>
              <a:rPr lang="en-US" sz="1900" noProof="1" smtClean="0"/>
              <a:t>6       type= "password</a:t>
            </a:r>
            <a:r>
              <a:rPr lang="en-US" sz="1900" noProof="1"/>
              <a:t>" /&gt;</a:t>
            </a:r>
          </a:p>
          <a:p>
            <a:r>
              <a:rPr lang="en-US" sz="1900" noProof="1" smtClean="0"/>
              <a:t>7     &lt;</a:t>
            </a:r>
            <a:r>
              <a:rPr lang="en-US" sz="1900" noProof="1"/>
              <a:t>input name= "continue" type= "submit" value= "Login" /&gt;</a:t>
            </a:r>
          </a:p>
          <a:p>
            <a:r>
              <a:rPr lang="en-US" sz="1900" noProof="1" smtClean="0"/>
              <a:t>8     &lt;</a:t>
            </a:r>
            <a:r>
              <a:rPr lang="en-US" sz="1900" noProof="1"/>
              <a:t>input name= "continue" type= "button" value= "Clear" /&gt;</a:t>
            </a:r>
          </a:p>
          <a:p>
            <a:r>
              <a:rPr lang="en-US" sz="1900" noProof="1"/>
              <a:t>9</a:t>
            </a:r>
            <a:r>
              <a:rPr lang="en-US" sz="1900" noProof="1" smtClean="0"/>
              <a:t>    &lt;/</a:t>
            </a:r>
            <a:r>
              <a:rPr lang="en-US" sz="1900" noProof="1"/>
              <a:t>form&gt;</a:t>
            </a:r>
          </a:p>
          <a:p>
            <a:r>
              <a:rPr lang="en-US" sz="1900" noProof="1" smtClean="0"/>
              <a:t>10  &lt;/</a:t>
            </a:r>
            <a:r>
              <a:rPr lang="en-US" sz="1900" noProof="1"/>
              <a:t>body&gt;</a:t>
            </a:r>
          </a:p>
          <a:p>
            <a:r>
              <a:rPr lang="en-US" sz="1900" noProof="1" smtClean="0"/>
              <a:t>11 </a:t>
            </a:r>
            <a:r>
              <a:rPr lang="en-US" sz="1900" noProof="1"/>
              <a:t>&lt;html&gt;</a:t>
            </a:r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z="1100"/>
              <a:pPr>
                <a:defRPr/>
              </a:pPr>
              <a:t>58</a:t>
            </a:fld>
            <a:endParaRPr lang="en-US" sz="1100" dirty="0"/>
          </a:p>
        </p:txBody>
      </p:sp>
      <p:graphicFrame>
        <p:nvGraphicFramePr>
          <p:cNvPr id="8" name="Group 134"/>
          <p:cNvGraphicFramePr>
            <a:graphicFrameLocks/>
          </p:cNvGraphicFramePr>
          <p:nvPr>
            <p:extLst/>
          </p:nvPr>
        </p:nvGraphicFramePr>
        <p:xfrm>
          <a:off x="304800" y="4419600"/>
          <a:ext cx="8534400" cy="1524000"/>
        </p:xfrm>
        <a:graphic>
          <a:graphicData uri="http://schemas.openxmlformats.org/drawingml/2006/table">
            <a:tbl>
              <a:tblPr/>
              <a:tblGrid>
                <a:gridCol w="5562600"/>
                <a:gridCol w="2971800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Locator strategy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Row of returned element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css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input.passfield</a:t>
                      </a: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css=#</a:t>
                      </a: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loginForm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input[type="button"]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css=#</a:t>
                      </a: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loginForm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input:nth-child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631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Locators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ocator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type </a:t>
            </a:r>
            <a:r>
              <a:rPr lang="en-US" dirty="0" smtClean="0"/>
              <a:t>can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omitted</a:t>
            </a:r>
            <a:r>
              <a:rPr lang="en-US" dirty="0" smtClean="0"/>
              <a:t> in </a:t>
            </a:r>
            <a:r>
              <a:rPr lang="en-US" dirty="0"/>
              <a:t>the following situations: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Locators </a:t>
            </a:r>
            <a:r>
              <a:rPr lang="en-US" dirty="0"/>
              <a:t>without an explicitly defined locator strategy will default to using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identifier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locator strategy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Locators </a:t>
            </a:r>
            <a:r>
              <a:rPr lang="en-US" dirty="0"/>
              <a:t>starting with “//” will use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XPath locator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strategy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Locators </a:t>
            </a:r>
            <a:r>
              <a:rPr lang="en-US" dirty="0"/>
              <a:t>starting with “document” will use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DOM locator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strategy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42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Selenium?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What is Selenium?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JavaScript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based </a:t>
            </a:r>
            <a:r>
              <a:rPr lang="en-US" dirty="0" smtClean="0"/>
              <a:t>web </a:t>
            </a:r>
            <a:r>
              <a:rPr lang="en-US" dirty="0"/>
              <a:t>testing </a:t>
            </a:r>
            <a:r>
              <a:rPr lang="en-US" dirty="0" smtClean="0"/>
              <a:t>tool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Very popular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Open Source </a:t>
            </a:r>
            <a:r>
              <a:rPr lang="en-US" dirty="0" smtClean="0"/>
              <a:t>tool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Supports </a:t>
            </a:r>
            <a:r>
              <a:rPr lang="en-US" dirty="0"/>
              <a:t>testing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Web 2.0 applications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On multiple browsers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And multiple Operating </a:t>
            </a:r>
            <a:r>
              <a:rPr lang="en-US" dirty="0" smtClean="0"/>
              <a:t>Systems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Source: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http://seleniumhq.org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/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7000" y="4129087"/>
            <a:ext cx="2143125" cy="214312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33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Text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Like locators,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patterns</a:t>
            </a:r>
            <a:r>
              <a:rPr lang="en-US" dirty="0"/>
              <a:t> are a type of parameter frequently required by Selenese </a:t>
            </a:r>
            <a:r>
              <a:rPr lang="en-US" dirty="0" smtClean="0"/>
              <a:t>commands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E.g., verifyTextPresent</a:t>
            </a:r>
            <a:r>
              <a:rPr lang="en-US" dirty="0"/>
              <a:t>, verifyTitle, </a:t>
            </a:r>
            <a:r>
              <a:rPr lang="en-US" dirty="0" smtClean="0"/>
              <a:t>verifyAlert, assertConfirmation, verifyText</a:t>
            </a:r>
            <a:r>
              <a:rPr lang="en-US" dirty="0"/>
              <a:t>, and </a:t>
            </a:r>
            <a:r>
              <a:rPr lang="en-US" dirty="0" smtClean="0"/>
              <a:t>verifyPrompt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</a:t>
            </a:r>
            <a:r>
              <a:rPr lang="en-US" dirty="0" smtClean="0"/>
              <a:t>ink </a:t>
            </a:r>
            <a:r>
              <a:rPr lang="en-US" dirty="0"/>
              <a:t>locators can utilize </a:t>
            </a:r>
            <a:r>
              <a:rPr lang="en-US" dirty="0" smtClean="0"/>
              <a:t>a pattern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Patterns </a:t>
            </a:r>
            <a:r>
              <a:rPr lang="en-US" dirty="0"/>
              <a:t>allow </a:t>
            </a:r>
            <a:r>
              <a:rPr lang="en-US" dirty="0" smtClean="0"/>
              <a:t>describing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what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text is expected</a:t>
            </a:r>
            <a:r>
              <a:rPr lang="en-US" dirty="0"/>
              <a:t> via the use 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special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characters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</a:t>
            </a:r>
            <a:r>
              <a:rPr lang="en-US" dirty="0" smtClean="0"/>
              <a:t>ather than </a:t>
            </a:r>
            <a:r>
              <a:rPr lang="en-US" dirty="0"/>
              <a:t>having to specify that text </a:t>
            </a:r>
            <a:r>
              <a:rPr lang="en-US" dirty="0" smtClean="0"/>
              <a:t>exactly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79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There are three types of patterns: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Globbing </a:t>
            </a:r>
            <a:r>
              <a:rPr lang="en-US" dirty="0" smtClean="0"/>
              <a:t>patterns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egular expressions</a:t>
            </a:r>
            <a:r>
              <a:rPr lang="en-US" dirty="0" smtClean="0"/>
              <a:t> </a:t>
            </a:r>
            <a:r>
              <a:rPr lang="en-US" dirty="0"/>
              <a:t>p</a:t>
            </a:r>
            <a:r>
              <a:rPr lang="en-US" dirty="0" smtClean="0"/>
              <a:t>atterns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Exact </a:t>
            </a:r>
            <a:r>
              <a:rPr lang="en-US" dirty="0"/>
              <a:t>patterns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12290" name="Picture 2" descr="http://www.vectorstock.com/assets/preview/218161/3d-pattern-vector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24400" y="3086100"/>
            <a:ext cx="3429000" cy="3320715"/>
          </a:xfrm>
          <a:prstGeom prst="roundRect">
            <a:avLst/>
          </a:prstGeom>
          <a:noFill/>
          <a:effectLst>
            <a:softEdge rad="3175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0" y="3873165"/>
            <a:ext cx="3352800" cy="2514600"/>
          </a:xfrm>
          <a:prstGeom prst="ellipse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010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Globbing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Selenium globbing patterns support only two special characters: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"*" (asterisk) </a:t>
            </a:r>
            <a:r>
              <a:rPr lang="en-US" dirty="0" smtClean="0"/>
              <a:t>-  translates to “match </a:t>
            </a:r>
            <a:r>
              <a:rPr lang="en-US" dirty="0"/>
              <a:t>anything,” i.e., nothing, a single character, or many </a:t>
            </a:r>
            <a:r>
              <a:rPr lang="en-US" dirty="0" smtClean="0"/>
              <a:t>characters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[ ]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(character class) </a:t>
            </a:r>
            <a:r>
              <a:rPr lang="en-US" dirty="0" smtClean="0"/>
              <a:t>- translates </a:t>
            </a:r>
            <a:r>
              <a:rPr lang="en-US" dirty="0"/>
              <a:t>to “match any single character found inside the </a:t>
            </a:r>
            <a:r>
              <a:rPr lang="en-US" dirty="0" smtClean="0"/>
              <a:t>square brackets” </a:t>
            </a:r>
            <a:r>
              <a:rPr lang="en-US" sz="2800" dirty="0">
                <a:solidFill>
                  <a:srgbClr val="F5FFC2"/>
                </a:solidFill>
              </a:rPr>
              <a:t>– e.g.,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[aeiou]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dash (hyphen) </a:t>
            </a:r>
            <a:r>
              <a:rPr lang="en-US" dirty="0"/>
              <a:t>can be used as a shorthand to specify a range of </a:t>
            </a:r>
            <a:r>
              <a:rPr lang="en-US" dirty="0" smtClean="0"/>
              <a:t>characters – </a:t>
            </a:r>
            <a:r>
              <a:rPr lang="en-US" dirty="0"/>
              <a:t>e.g.,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[a-zA-Z0-9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11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Globbing </a:t>
            </a:r>
            <a:r>
              <a:rPr lang="en-US" dirty="0" smtClean="0"/>
              <a:t>Patterns Prefix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2209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Globbing patterns are prefixed with </a:t>
            </a:r>
            <a:r>
              <a:rPr lang="en-US" dirty="0" smtClean="0"/>
              <a:t>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glob: </a:t>
            </a:r>
            <a:r>
              <a:rPr lang="en-US" dirty="0" smtClean="0"/>
              <a:t>label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Since </a:t>
            </a:r>
            <a:r>
              <a:rPr lang="en-US" dirty="0"/>
              <a:t>globbing patterns are the </a:t>
            </a:r>
            <a:r>
              <a:rPr lang="en-US" dirty="0" smtClean="0"/>
              <a:t>default</a:t>
            </a:r>
            <a:r>
              <a:rPr lang="en-US" dirty="0"/>
              <a:t> </a:t>
            </a:r>
            <a:r>
              <a:rPr lang="en-US" dirty="0" smtClean="0"/>
              <a:t>pattern – the label can be omitted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/>
          </p:cNvGraphicFramePr>
          <p:nvPr>
            <p:extLst/>
          </p:nvPr>
        </p:nvGraphicFramePr>
        <p:xfrm>
          <a:off x="1181100" y="3581400"/>
          <a:ext cx="6781800" cy="762000"/>
        </p:xfrm>
        <a:graphic>
          <a:graphicData uri="http://schemas.openxmlformats.org/drawingml/2006/table">
            <a:tbl>
              <a:tblPr/>
              <a:tblGrid>
                <a:gridCol w="1370330"/>
                <a:gridCol w="4427919"/>
                <a:gridCol w="983551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Command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Target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verifyTitle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glob:Film*Television*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Group 134"/>
          <p:cNvGraphicFramePr>
            <a:graphicFrameLocks/>
          </p:cNvGraphicFramePr>
          <p:nvPr>
            <p:extLst/>
          </p:nvPr>
        </p:nvGraphicFramePr>
        <p:xfrm>
          <a:off x="1181100" y="5181600"/>
          <a:ext cx="6781800" cy="762000"/>
        </p:xfrm>
        <a:graphic>
          <a:graphicData uri="http://schemas.openxmlformats.org/drawingml/2006/table">
            <a:tbl>
              <a:tblPr/>
              <a:tblGrid>
                <a:gridCol w="1370330"/>
                <a:gridCol w="4427919"/>
                <a:gridCol w="983551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Command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Target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verifyTitle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Film*Television*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4572000" y="4495800"/>
            <a:ext cx="0" cy="533400"/>
          </a:xfrm>
          <a:prstGeom prst="straightConnector1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25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Globbing </a:t>
            </a:r>
            <a:r>
              <a:rPr lang="en-US" dirty="0" smtClean="0"/>
              <a:t>Patterns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09800"/>
            <a:ext cx="8686800" cy="4495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/>
              <a:t>actual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link</a:t>
            </a:r>
            <a:r>
              <a:rPr lang="en-US" dirty="0"/>
              <a:t> text on the </a:t>
            </a:r>
            <a:r>
              <a:rPr lang="en-US" dirty="0" smtClean="0"/>
              <a:t>page being </a:t>
            </a:r>
            <a:r>
              <a:rPr lang="en-US" dirty="0"/>
              <a:t>tested </a:t>
            </a:r>
            <a:r>
              <a:rPr lang="en-US" dirty="0" smtClean="0"/>
              <a:t>can be “Film/Television </a:t>
            </a:r>
            <a:r>
              <a:rPr lang="en-US" dirty="0"/>
              <a:t>Department</a:t>
            </a:r>
            <a:r>
              <a:rPr lang="en-US" dirty="0" smtClean="0"/>
              <a:t>”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It will </a:t>
            </a:r>
            <a:r>
              <a:rPr lang="en-US" dirty="0"/>
              <a:t>work even if the link text is changed to “Film &amp; Television Department” or “Film </a:t>
            </a:r>
            <a:r>
              <a:rPr lang="en-US" dirty="0" smtClean="0"/>
              <a:t>and Television </a:t>
            </a:r>
            <a:r>
              <a:rPr lang="en-US" dirty="0"/>
              <a:t>Department</a:t>
            </a:r>
            <a:r>
              <a:rPr lang="en-US" dirty="0" smtClean="0"/>
              <a:t>”</a:t>
            </a:r>
          </a:p>
          <a:p>
            <a:pPr>
              <a:lnSpc>
                <a:spcPct val="100000"/>
              </a:lnSpc>
            </a:pPr>
            <a:r>
              <a:rPr lang="en-US" dirty="0"/>
              <a:t>The actual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title</a:t>
            </a:r>
            <a:r>
              <a:rPr lang="en-US" dirty="0"/>
              <a:t> of the page </a:t>
            </a:r>
            <a:r>
              <a:rPr lang="en-US" dirty="0" smtClean="0"/>
              <a:t>can be 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“De Anza Film And Television Department - Menu”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“Film &amp; Television Department”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/>
          </p:cNvGraphicFramePr>
          <p:nvPr>
            <p:extLst/>
          </p:nvPr>
        </p:nvGraphicFramePr>
        <p:xfrm>
          <a:off x="1219200" y="914400"/>
          <a:ext cx="6781800" cy="1143000"/>
        </p:xfrm>
        <a:graphic>
          <a:graphicData uri="http://schemas.openxmlformats.org/drawingml/2006/table">
            <a:tbl>
              <a:tblPr/>
              <a:tblGrid>
                <a:gridCol w="1370330"/>
                <a:gridCol w="4427919"/>
                <a:gridCol w="983551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Command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Target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click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link=</a:t>
                      </a: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glob:Film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*Television Department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verifyTitle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glob:*Film*Television*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308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1143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 smtClean="0"/>
              <a:t>Selenium regular expressions support </a:t>
            </a:r>
            <a:r>
              <a:rPr lang="en-US" sz="3000" dirty="0"/>
              <a:t>t</a:t>
            </a:r>
            <a:r>
              <a:rPr lang="en-US" sz="3000" dirty="0" smtClean="0"/>
              <a:t>he </a:t>
            </a:r>
            <a:r>
              <a:rPr lang="en-US" sz="3000" dirty="0"/>
              <a:t>same wide array of special characters </a:t>
            </a:r>
            <a:r>
              <a:rPr lang="en-US" sz="3000" dirty="0" smtClean="0"/>
              <a:t>as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JavaScript</a:t>
            </a:r>
            <a:r>
              <a:rPr lang="en-US" sz="3000" dirty="0" smtClean="0"/>
              <a:t> 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/>
          </p:cNvGraphicFramePr>
          <p:nvPr>
            <p:extLst/>
          </p:nvPr>
        </p:nvGraphicFramePr>
        <p:xfrm>
          <a:off x="457200" y="2011680"/>
          <a:ext cx="8229600" cy="4389120"/>
        </p:xfrm>
        <a:graphic>
          <a:graphicData uri="http://schemas.openxmlformats.org/drawingml/2006/table">
            <a:tbl>
              <a:tblPr/>
              <a:tblGrid>
                <a:gridCol w="1271847"/>
                <a:gridCol w="6957753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PATTERN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MATCH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any single character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 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character class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any single character that appears inside the brackets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quantifier: 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 or more 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of the preceding character (or group)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quantifier: 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 or more 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of the preceding character (or group)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quantifier: 0 or 1 of the preceding character (or group)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{1,5}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quantifier: 1 through 5 of the preceding character (or group)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|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alternation: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the character/group on the left or the character/group on the right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 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grouping: 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often used with alternation and/or quantifier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Etc., 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718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 </a:t>
            </a:r>
            <a:r>
              <a:rPr lang="en-US" dirty="0" smtClean="0"/>
              <a:t>Patterns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most commonly used regular expression pattern is 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.*</a:t>
            </a:r>
            <a:r>
              <a:rPr lang="en-US" dirty="0" smtClean="0"/>
              <a:t>" ("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dot star</a:t>
            </a:r>
            <a:r>
              <a:rPr lang="en-US" dirty="0" smtClean="0"/>
              <a:t>")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“0 or more occurrences of any character”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Regular </a:t>
            </a:r>
            <a:r>
              <a:rPr lang="en-US" dirty="0"/>
              <a:t>expression patterns in Selenese </a:t>
            </a:r>
            <a:r>
              <a:rPr lang="en-US" dirty="0" smtClean="0"/>
              <a:t>need to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prefixed</a:t>
            </a:r>
            <a:r>
              <a:rPr lang="en-US" dirty="0" smtClean="0"/>
              <a:t> with one of two possibilities: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regexp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: 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2">
              <a:lnSpc>
                <a:spcPct val="100000"/>
              </a:lnSpc>
            </a:pPr>
            <a:r>
              <a:rPr lang="en-US" dirty="0" smtClean="0"/>
              <a:t>(Case-sensitive)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regexpi: 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(</a:t>
            </a:r>
            <a:r>
              <a:rPr lang="en-US" dirty="0"/>
              <a:t>C</a:t>
            </a:r>
            <a:r>
              <a:rPr lang="en-US" dirty="0" smtClean="0"/>
              <a:t>ase insensitive)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9599" y="4171950"/>
            <a:ext cx="4364625" cy="2152650"/>
          </a:xfrm>
          <a:prstGeom prst="roundRect">
            <a:avLst>
              <a:gd name="adj" fmla="val 23398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737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Regular Expression Patterns </a:t>
            </a: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609600"/>
          </a:xfrm>
        </p:spPr>
        <p:txBody>
          <a:bodyPr/>
          <a:lstStyle/>
          <a:p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9112115"/>
              </p:ext>
            </p:extLst>
          </p:nvPr>
        </p:nvGraphicFramePr>
        <p:xfrm>
          <a:off x="838200" y="1752600"/>
          <a:ext cx="7315200" cy="1432560"/>
        </p:xfrm>
        <a:graphic>
          <a:graphicData uri="http://schemas.openxmlformats.org/drawingml/2006/table">
            <a:tbl>
              <a:tblPr/>
              <a:tblGrid>
                <a:gridCol w="1371600"/>
                <a:gridCol w="4882691"/>
                <a:gridCol w="1060909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Command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Target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Open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http://sinoptik.bg/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verifyTextPresent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regexp</a:t>
                      </a:r>
                      <a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[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0-9]{1,2}:[0-9]{</a:t>
                      </a:r>
                      <a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2}</a:t>
                      </a: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2157218"/>
              </p:ext>
            </p:extLst>
          </p:nvPr>
        </p:nvGraphicFramePr>
        <p:xfrm>
          <a:off x="838200" y="3810000"/>
          <a:ext cx="7315200" cy="1524000"/>
        </p:xfrm>
        <a:graphic>
          <a:graphicData uri="http://schemas.openxmlformats.org/drawingml/2006/table">
            <a:tbl>
              <a:tblPr/>
              <a:tblGrid>
                <a:gridCol w="1905000"/>
                <a:gridCol w="5410200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Pattern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Explanation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[0-9]{1,2}</a:t>
                      </a: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j-lt"/>
                          <a:ea typeface="+mn-ea"/>
                          <a:cs typeface="Consolas" pitchFamily="49" charset="0"/>
                        </a:rPr>
                        <a:t>1 or 2 digits (for the hour of the day)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: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j-lt"/>
                          <a:ea typeface="+mn-ea"/>
                          <a:cs typeface="Consolas" pitchFamily="49" charset="0"/>
                        </a:rPr>
                        <a:t>The character "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j-lt"/>
                          <a:ea typeface="+mn-ea"/>
                          <a:cs typeface="Consolas" pitchFamily="49" charset="0"/>
                        </a:rPr>
                        <a:t>: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j-lt"/>
                          <a:ea typeface="+mn-ea"/>
                          <a:cs typeface="Consolas" pitchFamily="49" charset="0"/>
                        </a:rPr>
                        <a:t>" (no special character involved)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[0-9]{2}</a:t>
                      </a: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j-lt"/>
                          <a:ea typeface="+mn-ea"/>
                          <a:cs typeface="Consolas" pitchFamily="49" charset="0"/>
                        </a:rPr>
                        <a:t>2 digits (for the minutes) followed by a space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428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Exact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399"/>
            <a:ext cx="8686800" cy="28936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Exact patterns use no special characters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They are </a:t>
            </a:r>
            <a:r>
              <a:rPr lang="en-US" dirty="0"/>
              <a:t>used with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exact:</a:t>
            </a:r>
            <a:r>
              <a:rPr lang="en-US" dirty="0"/>
              <a:t> prefix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Used when a special character need to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used as a literal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 looking for an item labeled "Real *"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/>
          </p:cNvGraphicFramePr>
          <p:nvPr>
            <p:extLst/>
          </p:nvPr>
        </p:nvGraphicFramePr>
        <p:xfrm>
          <a:off x="685800" y="4044196"/>
          <a:ext cx="4343400" cy="438912"/>
        </p:xfrm>
        <a:graphic>
          <a:graphicData uri="http://schemas.openxmlformats.org/drawingml/2006/table">
            <a:tbl>
              <a:tblPr/>
              <a:tblGrid>
                <a:gridCol w="1013143"/>
                <a:gridCol w="1194117"/>
                <a:gridCol w="2136140"/>
              </a:tblGrid>
              <a:tr h="4389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select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//select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glob:Real *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Group 134"/>
          <p:cNvGraphicFramePr>
            <a:graphicFrameLocks/>
          </p:cNvGraphicFramePr>
          <p:nvPr>
            <p:extLst/>
          </p:nvPr>
        </p:nvGraphicFramePr>
        <p:xfrm>
          <a:off x="685800" y="5034796"/>
          <a:ext cx="4343400" cy="438912"/>
        </p:xfrm>
        <a:graphic>
          <a:graphicData uri="http://schemas.openxmlformats.org/drawingml/2006/table">
            <a:tbl>
              <a:tblPr/>
              <a:tblGrid>
                <a:gridCol w="1013143"/>
                <a:gridCol w="1194117"/>
                <a:gridCol w="2136140"/>
              </a:tblGrid>
              <a:tr h="4389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select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//select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exact:Real *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Group 134"/>
          <p:cNvGraphicFramePr>
            <a:graphicFrameLocks/>
          </p:cNvGraphicFramePr>
          <p:nvPr>
            <p:extLst/>
          </p:nvPr>
        </p:nvGraphicFramePr>
        <p:xfrm>
          <a:off x="685800" y="6025396"/>
          <a:ext cx="4343400" cy="438912"/>
        </p:xfrm>
        <a:graphic>
          <a:graphicData uri="http://schemas.openxmlformats.org/drawingml/2006/table">
            <a:tbl>
              <a:tblPr/>
              <a:tblGrid>
                <a:gridCol w="1013143"/>
                <a:gridCol w="1194117"/>
                <a:gridCol w="2136140"/>
              </a:tblGrid>
              <a:tr h="4389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select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//select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regexp:Real \*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5275006" y="3808041"/>
            <a:ext cx="3505200" cy="921955"/>
          </a:xfrm>
          <a:prstGeom prst="wedgeRoundRectCallout">
            <a:avLst>
              <a:gd name="adj1" fmla="val -56919"/>
              <a:gd name="adj2" fmla="val -6369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Matches </a:t>
            </a:r>
            <a:r>
              <a:rPr lang="en-US" sz="20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anything or nothing </a:t>
            </a:r>
            <a:r>
              <a:rPr lang="en-US" sz="20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after "Real</a:t>
            </a:r>
            <a:r>
              <a:rPr lang="en-US" sz="20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</a:t>
            </a:r>
            <a:endParaRPr lang="en-US" sz="20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5334000" y="5116592"/>
            <a:ext cx="3505200" cy="527804"/>
          </a:xfrm>
          <a:prstGeom prst="wedgeRoundRectCallout">
            <a:avLst>
              <a:gd name="adj1" fmla="val -57033"/>
              <a:gd name="adj2" fmla="val -15799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Matches the</a:t>
            </a:r>
            <a:r>
              <a:rPr lang="en-US" sz="20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exact pattern</a:t>
            </a:r>
            <a:endParaRPr lang="en-US" sz="20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auto">
          <a:xfrm>
            <a:off x="5334000" y="6025396"/>
            <a:ext cx="3505200" cy="527804"/>
          </a:xfrm>
          <a:prstGeom prst="wedgeRoundRectCallout">
            <a:avLst>
              <a:gd name="adj1" fmla="val -57659"/>
              <a:gd name="adj2" fmla="val -497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Escaping</a:t>
            </a:r>
            <a:r>
              <a:rPr lang="en-US" sz="20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is also </a:t>
            </a:r>
            <a:r>
              <a:rPr lang="en-US" sz="20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possible</a:t>
            </a:r>
            <a:endParaRPr lang="en-US" sz="20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53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1066800"/>
          </a:xfrm>
        </p:spPr>
        <p:txBody>
          <a:bodyPr/>
          <a:lstStyle/>
          <a:p>
            <a:r>
              <a:rPr lang="en-US" dirty="0" smtClean="0"/>
              <a:t>"waitFor" </a:t>
            </a:r>
            <a:r>
              <a:rPr lang="en-US" dirty="0"/>
              <a:t>Commands </a:t>
            </a:r>
            <a:r>
              <a:rPr lang="en-US" dirty="0" smtClean="0"/>
              <a:t>for AJAX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Using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andWait</a:t>
            </a:r>
            <a:r>
              <a:rPr lang="en-US" dirty="0" smtClean="0"/>
              <a:t> </a:t>
            </a:r>
            <a:r>
              <a:rPr lang="en-US" dirty="0"/>
              <a:t>commands will not work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AJAX driven web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applications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Data </a:t>
            </a:r>
            <a:r>
              <a:rPr lang="en-US" dirty="0"/>
              <a:t>is retrieved from server without refreshing the </a:t>
            </a:r>
            <a:r>
              <a:rPr lang="en-US" dirty="0" smtClean="0"/>
              <a:t>page</a:t>
            </a:r>
          </a:p>
          <a:p>
            <a:pPr>
              <a:lnSpc>
                <a:spcPct val="100000"/>
              </a:lnSpc>
            </a:pPr>
            <a:r>
              <a:rPr lang="en-US" dirty="0"/>
              <a:t>We can use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waitFor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waitForElementPresent </a:t>
            </a:r>
            <a:r>
              <a:rPr lang="en-US" dirty="0"/>
              <a:t>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waitForVisible </a:t>
            </a:r>
            <a:r>
              <a:rPr lang="en-US" dirty="0" smtClean="0"/>
              <a:t>commands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check</a:t>
            </a:r>
            <a:r>
              <a:rPr lang="en-US" dirty="0" smtClean="0"/>
              <a:t> </a:t>
            </a:r>
            <a:r>
              <a:rPr lang="en-US" dirty="0"/>
              <a:t>for the desired condition every second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continue</a:t>
            </a:r>
            <a:r>
              <a:rPr lang="en-US" dirty="0" smtClean="0"/>
              <a:t> as </a:t>
            </a:r>
            <a:r>
              <a:rPr lang="en-US" dirty="0"/>
              <a:t>soon as the condition is </a:t>
            </a:r>
            <a:r>
              <a:rPr lang="en-US" dirty="0" smtClean="0"/>
              <a:t>met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89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Selenium</a:t>
            </a:r>
            <a:r>
              <a:rPr lang="en-US" dirty="0" smtClean="0"/>
              <a:t>?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Tests run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directly in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browser</a:t>
            </a:r>
          </a:p>
          <a:p>
            <a:pPr>
              <a:lnSpc>
                <a:spcPct val="100000"/>
              </a:lnSpc>
            </a:pPr>
            <a:r>
              <a:rPr lang="en-US" dirty="0"/>
              <a:t>Implemented entirely using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browser technologies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JavaScript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DHTML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5400" y="3810000"/>
            <a:ext cx="3096768" cy="25146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017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Store Commands and Selenium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3352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Selenium variables </a:t>
            </a:r>
            <a:r>
              <a:rPr lang="en-US" dirty="0" smtClean="0"/>
              <a:t>can be used to </a:t>
            </a:r>
            <a:r>
              <a:rPr lang="en-US" dirty="0"/>
              <a:t>store constants at the beginning of a </a:t>
            </a:r>
            <a:r>
              <a:rPr lang="en-US" dirty="0" smtClean="0"/>
              <a:t>script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</a:t>
            </a:r>
            <a:r>
              <a:rPr lang="en-US" dirty="0"/>
              <a:t>be used to </a:t>
            </a:r>
            <a:r>
              <a:rPr lang="en-US" dirty="0" smtClean="0"/>
              <a:t>store values </a:t>
            </a:r>
            <a:r>
              <a:rPr lang="en-US" dirty="0"/>
              <a:t>passed to your test program from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command-line</a:t>
            </a:r>
            <a:r>
              <a:rPr lang="en-US" dirty="0"/>
              <a:t>, from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another program</a:t>
            </a:r>
            <a:r>
              <a:rPr lang="en-US" dirty="0"/>
              <a:t>, or from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file</a:t>
            </a:r>
          </a:p>
          <a:p>
            <a:pPr>
              <a:lnSpc>
                <a:spcPct val="100000"/>
              </a:lnSpc>
            </a:pPr>
            <a:r>
              <a:rPr lang="en-US" dirty="0"/>
              <a:t>Storing </a:t>
            </a:r>
            <a:r>
              <a:rPr lang="en-US" dirty="0" smtClean="0"/>
              <a:t>values with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store</a:t>
            </a:r>
            <a:r>
              <a:rPr lang="en-US" dirty="0" smtClean="0"/>
              <a:t> command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/>
          </p:cNvGraphicFramePr>
          <p:nvPr>
            <p:extLst/>
          </p:nvPr>
        </p:nvGraphicFramePr>
        <p:xfrm>
          <a:off x="1828800" y="4724400"/>
          <a:ext cx="5715000" cy="762000"/>
        </p:xfrm>
        <a:graphic>
          <a:graphicData uri="http://schemas.openxmlformats.org/drawingml/2006/table">
            <a:tbl>
              <a:tblPr/>
              <a:tblGrid>
                <a:gridCol w="1370330"/>
                <a:gridCol w="2439670"/>
                <a:gridCol w="1905000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Command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Target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store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paul@mysite.org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userName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838200" y="5943600"/>
            <a:ext cx="3505200" cy="496306"/>
          </a:xfrm>
          <a:prstGeom prst="wedgeRoundRectCallout">
            <a:avLst>
              <a:gd name="adj1" fmla="val 31860"/>
              <a:gd name="adj2" fmla="val -151035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</a:t>
            </a:r>
            <a:r>
              <a:rPr lang="en-US" sz="20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text value </a:t>
            </a:r>
            <a:r>
              <a:rPr lang="en-US" sz="20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 be stored</a:t>
            </a: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4557252" y="5943600"/>
            <a:ext cx="3505200" cy="496306"/>
          </a:xfrm>
          <a:prstGeom prst="wedgeRoundRectCallout">
            <a:avLst>
              <a:gd name="adj1" fmla="val 11665"/>
              <a:gd name="adj2" fmla="val -14212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</a:t>
            </a:r>
            <a:r>
              <a:rPr lang="en-US" sz="20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selenium variable</a:t>
            </a:r>
            <a:endParaRPr lang="en-US" sz="20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11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Stored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182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Accessing the stored value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</a:t>
            </a:r>
            <a:r>
              <a:rPr lang="en-US" dirty="0" smtClean="0"/>
              <a:t>one by enclosing the </a:t>
            </a:r>
            <a:r>
              <a:rPr lang="en-US" dirty="0"/>
              <a:t>variable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curly brackets </a:t>
            </a:r>
            <a:r>
              <a:rPr lang="en-US" dirty="0"/>
              <a:t>({}) and </a:t>
            </a:r>
            <a:r>
              <a:rPr lang="en-US" dirty="0" smtClean="0"/>
              <a:t>preceded by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dollar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sign </a:t>
            </a:r>
            <a:r>
              <a:rPr lang="en-US" dirty="0" smtClean="0"/>
              <a:t>-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${ … 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/>
          </p:cNvGraphicFramePr>
          <p:nvPr>
            <p:extLst/>
          </p:nvPr>
        </p:nvGraphicFramePr>
        <p:xfrm>
          <a:off x="1714500" y="2971800"/>
          <a:ext cx="5715000" cy="762000"/>
        </p:xfrm>
        <a:graphic>
          <a:graphicData uri="http://schemas.openxmlformats.org/drawingml/2006/table">
            <a:tbl>
              <a:tblPr/>
              <a:tblGrid>
                <a:gridCol w="1370330"/>
                <a:gridCol w="2439670"/>
                <a:gridCol w="1905000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Command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Target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verifyText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//div/p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${userName}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228600" y="3962400"/>
            <a:ext cx="8686800" cy="1143000"/>
          </a:xfrm>
          <a:prstGeom prst="rect">
            <a:avLst/>
          </a:prstGeom>
        </p:spPr>
        <p:txBody>
          <a:bodyPr/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dirty="0" smtClean="0"/>
              <a:t>A </a:t>
            </a:r>
            <a:r>
              <a:rPr lang="en-US" dirty="0"/>
              <a:t>common use of variables is for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storing input for an input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field</a:t>
            </a:r>
          </a:p>
        </p:txBody>
      </p:sp>
      <p:graphicFrame>
        <p:nvGraphicFramePr>
          <p:cNvPr id="7" name="Group 134"/>
          <p:cNvGraphicFramePr>
            <a:graphicFrameLocks/>
          </p:cNvGraphicFramePr>
          <p:nvPr>
            <p:extLst/>
          </p:nvPr>
        </p:nvGraphicFramePr>
        <p:xfrm>
          <a:off x="1714500" y="5257800"/>
          <a:ext cx="5715000" cy="762000"/>
        </p:xfrm>
        <a:graphic>
          <a:graphicData uri="http://schemas.openxmlformats.org/drawingml/2006/table">
            <a:tbl>
              <a:tblPr/>
              <a:tblGrid>
                <a:gridCol w="1370330"/>
                <a:gridCol w="2439670"/>
                <a:gridCol w="1905000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Command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Target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id=login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${userName}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685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Store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storeElementPresent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Corresponds </a:t>
            </a:r>
            <a:r>
              <a:rPr lang="en-US" dirty="0"/>
              <a:t>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verifyElementPresent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</a:t>
            </a:r>
            <a:r>
              <a:rPr lang="en-US" dirty="0" smtClean="0"/>
              <a:t>tores </a:t>
            </a:r>
            <a:r>
              <a:rPr lang="en-US" dirty="0"/>
              <a:t>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boolean value</a:t>
            </a:r>
            <a:r>
              <a:rPr lang="en-US" dirty="0"/>
              <a:t>–“true” or “false”–</a:t>
            </a:r>
            <a:r>
              <a:rPr lang="en-US" dirty="0" smtClean="0"/>
              <a:t>depending on </a:t>
            </a:r>
            <a:r>
              <a:rPr lang="en-US" dirty="0"/>
              <a:t>whether the UI element is </a:t>
            </a:r>
            <a:r>
              <a:rPr lang="en-US" dirty="0" smtClean="0"/>
              <a:t>found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storeText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Corresponds </a:t>
            </a:r>
            <a:r>
              <a:rPr lang="en-US" dirty="0"/>
              <a:t>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verifyText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</a:t>
            </a:r>
            <a:r>
              <a:rPr lang="en-US" dirty="0" smtClean="0"/>
              <a:t>ses </a:t>
            </a:r>
            <a:r>
              <a:rPr lang="en-US" dirty="0"/>
              <a:t>a locater to identify specific page </a:t>
            </a:r>
            <a:r>
              <a:rPr lang="en-US" dirty="0" smtClean="0"/>
              <a:t>text</a:t>
            </a:r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en-US" dirty="0"/>
              <a:t>if found</a:t>
            </a:r>
            <a:r>
              <a:rPr lang="en-US" dirty="0" smtClean="0"/>
              <a:t>, it is stored </a:t>
            </a:r>
            <a:r>
              <a:rPr lang="en-US" dirty="0"/>
              <a:t>in the </a:t>
            </a:r>
            <a:r>
              <a:rPr lang="en-US" dirty="0" smtClean="0"/>
              <a:t>variable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StoreText </a:t>
            </a:r>
            <a:r>
              <a:rPr lang="en-US" dirty="0"/>
              <a:t>can be used to extract text from the page being </a:t>
            </a:r>
            <a:r>
              <a:rPr lang="en-US" dirty="0" smtClean="0"/>
              <a:t>tested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43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Store </a:t>
            </a:r>
            <a:r>
              <a:rPr lang="en-US" dirty="0" smtClean="0"/>
              <a:t>Commands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4953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storeEval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akes </a:t>
            </a:r>
            <a:r>
              <a:rPr lang="en-US" dirty="0"/>
              <a:t>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script</a:t>
            </a:r>
            <a:r>
              <a:rPr lang="en-US" dirty="0"/>
              <a:t> as its first </a:t>
            </a:r>
            <a:r>
              <a:rPr lang="en-US" dirty="0" smtClean="0"/>
              <a:t>parameter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</a:t>
            </a:r>
            <a:r>
              <a:rPr lang="en-US" dirty="0" smtClean="0"/>
              <a:t>llows </a:t>
            </a:r>
            <a:r>
              <a:rPr lang="en-US" dirty="0"/>
              <a:t>the test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store the result </a:t>
            </a:r>
            <a:r>
              <a:rPr lang="en-US" dirty="0"/>
              <a:t>of running the script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variable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An equivalent store command exists for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each verify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and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assert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command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pic>
        <p:nvPicPr>
          <p:cNvPr id="16386" name="Picture 2" descr="C:\Users\ogeorgiev\Desktop\control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7850" y="4419600"/>
            <a:ext cx="2743200" cy="1830228"/>
          </a:xfrm>
          <a:prstGeom prst="round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1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JavaScript Usage with Script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Several Selenese commands specify a script parameter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assertEval</a:t>
            </a:r>
            <a:r>
              <a:rPr lang="en-US" dirty="0"/>
              <a:t>, verifyEval, </a:t>
            </a:r>
            <a:r>
              <a:rPr lang="en-US" dirty="0" smtClean="0"/>
              <a:t>storeEval, and waitForEval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snippet of JavaScript </a:t>
            </a:r>
            <a:r>
              <a:rPr lang="en-US" dirty="0" smtClean="0"/>
              <a:t>code can is simply put into </a:t>
            </a:r>
            <a:r>
              <a:rPr lang="en-US" dirty="0"/>
              <a:t>the appropriate field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/>
          </p:cNvGraphicFramePr>
          <p:nvPr>
            <p:extLst/>
          </p:nvPr>
        </p:nvGraphicFramePr>
        <p:xfrm>
          <a:off x="413004" y="4648200"/>
          <a:ext cx="8317992" cy="1480566"/>
        </p:xfrm>
        <a:graphic>
          <a:graphicData uri="http://schemas.openxmlformats.org/drawingml/2006/table">
            <a:tbl>
              <a:tblPr/>
              <a:tblGrid>
                <a:gridCol w="2037080"/>
                <a:gridCol w="4778756"/>
                <a:gridCol w="1502156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Command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Target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store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hits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storeXpathCount</a:t>
                      </a:r>
                      <a:endParaRPr kumimoji="0" lang="en-US" sz="1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kumimoji="0" lang="en-US" sz="19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blockquote</a:t>
                      </a:r>
                      <a:endParaRPr kumimoji="0" lang="en-US" sz="1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blockquotes</a:t>
                      </a:r>
                      <a:endParaRPr kumimoji="0" lang="en-US" sz="1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storeEval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storedVars[’hits’]-storedVars[’</a:t>
                      </a:r>
                      <a:r>
                        <a:rPr kumimoji="0" lang="en-US" sz="19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blockquotes</a:t>
                      </a: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’]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paragraphs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759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Methods Calling With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2209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JavaScript snippet can include calls to </a:t>
            </a:r>
            <a:r>
              <a:rPr lang="en-US" dirty="0" smtClean="0"/>
              <a:t>methods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E.g., JavaScript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String</a:t>
            </a:r>
            <a:r>
              <a:rPr lang="en-US" dirty="0"/>
              <a:t> object’s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toUpperCase</a:t>
            </a:r>
            <a:r>
              <a:rPr lang="en-US" dirty="0"/>
              <a:t> method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toLowerCase </a:t>
            </a:r>
            <a:r>
              <a:rPr lang="en-US" dirty="0" smtClean="0"/>
              <a:t>method: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/>
          </p:cNvGraphicFramePr>
          <p:nvPr>
            <p:extLst/>
          </p:nvPr>
        </p:nvGraphicFramePr>
        <p:xfrm>
          <a:off x="1553686" y="3733800"/>
          <a:ext cx="6036628" cy="1480566"/>
        </p:xfrm>
        <a:graphic>
          <a:graphicData uri="http://schemas.openxmlformats.org/drawingml/2006/table">
            <a:tbl>
              <a:tblPr/>
              <a:tblGrid>
                <a:gridCol w="1370330"/>
                <a:gridCol w="3807143"/>
                <a:gridCol w="859155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Command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Target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store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Edith Wharton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hits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storeEval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storedVars[’name’].toUpperCase()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storeEval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storedVars[’name’].toLowerCase()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233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Using JavaScript With </a:t>
            </a:r>
            <a:br>
              <a:rPr lang="en-US" dirty="0" smtClean="0"/>
            </a:br>
            <a:r>
              <a:rPr lang="en-US" dirty="0" smtClean="0"/>
              <a:t>Non-Script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2895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JavaScript can also be used </a:t>
            </a:r>
            <a:r>
              <a:rPr lang="en-US" dirty="0" smtClean="0"/>
              <a:t>even </a:t>
            </a:r>
            <a:r>
              <a:rPr lang="en-US" dirty="0"/>
              <a:t>when the parameter is </a:t>
            </a:r>
            <a:r>
              <a:rPr lang="en-US" dirty="0" smtClean="0"/>
              <a:t>not specified </a:t>
            </a:r>
            <a:r>
              <a:rPr lang="en-US" dirty="0"/>
              <a:t>to be of type </a:t>
            </a:r>
            <a:r>
              <a:rPr lang="en-US" dirty="0" smtClean="0"/>
              <a:t>script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/>
              <a:t>JavaScript </a:t>
            </a:r>
            <a:r>
              <a:rPr lang="en-US" dirty="0" smtClean="0"/>
              <a:t>snippet must </a:t>
            </a:r>
            <a:r>
              <a:rPr lang="en-US" dirty="0"/>
              <a:t>be enclosed inside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curly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braces </a:t>
            </a:r>
            <a:r>
              <a:rPr lang="en-US" dirty="0" smtClean="0"/>
              <a:t>preceded by </a:t>
            </a:r>
            <a:r>
              <a:rPr lang="en-US" dirty="0"/>
              <a:t>the label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javascript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javascript{*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yourCodeHere*}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graphicFrame>
        <p:nvGraphicFramePr>
          <p:cNvPr id="6" name="Group 134"/>
          <p:cNvGraphicFramePr>
            <a:graphicFrameLocks/>
          </p:cNvGraphicFramePr>
          <p:nvPr>
            <p:extLst/>
          </p:nvPr>
        </p:nvGraphicFramePr>
        <p:xfrm>
          <a:off x="429292" y="4419600"/>
          <a:ext cx="8285417" cy="1389126"/>
        </p:xfrm>
        <a:graphic>
          <a:graphicData uri="http://schemas.openxmlformats.org/drawingml/2006/table">
            <a:tbl>
              <a:tblPr/>
              <a:tblGrid>
                <a:gridCol w="1370330"/>
                <a:gridCol w="1240155"/>
                <a:gridCol w="5674932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Command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Target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store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league of </a:t>
                      </a:r>
                      <a:b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nations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searchString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javascript{storedVars[’</a:t>
                      </a:r>
                      <a:r>
                        <a:rPr kumimoji="0" lang="en-US" sz="19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searchString</a:t>
                      </a: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’].toUpperCase()}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314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echo - The Selenese Print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Selenese has a simple command that </a:t>
            </a:r>
            <a:r>
              <a:rPr lang="en-US" dirty="0" smtClean="0"/>
              <a:t>allows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printing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text</a:t>
            </a:r>
            <a:r>
              <a:rPr lang="en-US" dirty="0"/>
              <a:t> to </a:t>
            </a:r>
            <a:r>
              <a:rPr lang="en-US" dirty="0" smtClean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test’s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output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Useful </a:t>
            </a:r>
            <a:r>
              <a:rPr lang="en-US" dirty="0"/>
              <a:t>for providing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informational progress </a:t>
            </a:r>
            <a:r>
              <a:rPr lang="en-US" dirty="0"/>
              <a:t>notes in your test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Displays </a:t>
            </a:r>
            <a:r>
              <a:rPr lang="en-US" dirty="0"/>
              <a:t>on the console as </a:t>
            </a:r>
            <a:r>
              <a:rPr lang="en-US" dirty="0" smtClean="0"/>
              <a:t>the test </a:t>
            </a:r>
            <a:r>
              <a:rPr lang="en-US" dirty="0"/>
              <a:t>is </a:t>
            </a:r>
            <a:r>
              <a:rPr lang="en-US" dirty="0" smtClean="0"/>
              <a:t>running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/>
          </p:cNvGraphicFramePr>
          <p:nvPr>
            <p:extLst/>
          </p:nvPr>
        </p:nvGraphicFramePr>
        <p:xfrm>
          <a:off x="2006124" y="4448556"/>
          <a:ext cx="5131753" cy="1114044"/>
        </p:xfrm>
        <a:graphic>
          <a:graphicData uri="http://schemas.openxmlformats.org/drawingml/2006/table">
            <a:tbl>
              <a:tblPr/>
              <a:tblGrid>
                <a:gridCol w="1370330"/>
                <a:gridCol w="2902268"/>
                <a:gridCol w="859155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Command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Target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Echo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Testing page footer now.</a:t>
                      </a:r>
                      <a:endParaRPr kumimoji="0" lang="en-US" sz="1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Echo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Username is ${userName}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17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Alerts, Popups, and Multiple Windows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Selenium can cover JavaScript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pop-ups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When running under Selenium, JavaScript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pop-ups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 not appear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function calls </a:t>
            </a:r>
            <a:r>
              <a:rPr lang="en-US" dirty="0" smtClean="0"/>
              <a:t>are </a:t>
            </a:r>
            <a:r>
              <a:rPr lang="en-US" dirty="0"/>
              <a:t>being overridden at runtime by Selenium’s own JavaScript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81600" y="4276722"/>
            <a:ext cx="3104966" cy="2338387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600" y="4383880"/>
            <a:ext cx="3136640" cy="1635920"/>
          </a:xfrm>
          <a:prstGeom prst="roundRect">
            <a:avLst>
              <a:gd name="adj" fmla="val 9680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perspectiveContrasting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826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Selenium supports some useful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debugging features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Breakpoints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tartpoints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Stepping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hrough </a:t>
            </a:r>
            <a:r>
              <a:rPr lang="en-US" dirty="0"/>
              <a:t>a </a:t>
            </a:r>
            <a:r>
              <a:rPr lang="en-US" dirty="0" smtClean="0"/>
              <a:t>testcase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Executing </a:t>
            </a:r>
            <a:r>
              <a:rPr lang="en-US" dirty="0"/>
              <a:t>a test case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one command at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time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Find button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Seeing which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UI element </a:t>
            </a:r>
            <a:r>
              <a:rPr lang="en-US" dirty="0"/>
              <a:t>on the currently displayed webpage (in the browser) is used in the currently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selected Selenium command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00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Selenium’s Tool Suite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Selenium 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set of different software tools 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E</a:t>
            </a:r>
            <a:r>
              <a:rPr lang="en-US" dirty="0" smtClean="0"/>
              <a:t>ach has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specific role </a:t>
            </a:r>
            <a:r>
              <a:rPr lang="en-US" dirty="0" smtClean="0"/>
              <a:t>and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different approach </a:t>
            </a:r>
            <a:r>
              <a:rPr lang="en-US" dirty="0"/>
              <a:t>to supporting test </a:t>
            </a:r>
            <a:r>
              <a:rPr lang="en-US" dirty="0" smtClean="0"/>
              <a:t>automation: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Selenium </a:t>
            </a:r>
            <a:r>
              <a:rPr lang="en-US" dirty="0" smtClean="0"/>
              <a:t>IDE (Integrated Development Environment)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en-US" dirty="0" smtClean="0"/>
              <a:t>Selenium 1 (Selenium RC or Remote Control)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Selenium-Grid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Selenium </a:t>
            </a:r>
            <a:r>
              <a:rPr lang="en-US" dirty="0"/>
              <a:t>2 (Selenium </a:t>
            </a:r>
            <a:r>
              <a:rPr lang="en-US" dirty="0" err="1" smtClean="0"/>
              <a:t>WebDriver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217786">
            <a:off x="5897838" y="4377491"/>
            <a:ext cx="3136777" cy="2352583"/>
          </a:xfrm>
          <a:prstGeom prst="ellipse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811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Sequence of Evaluation and Flow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10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Selenium scripts runs </a:t>
            </a:r>
            <a:r>
              <a:rPr lang="en-US" dirty="0"/>
              <a:t>in sequence,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one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command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after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another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Selenese, by itself, does not support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condition statements</a:t>
            </a:r>
            <a:r>
              <a:rPr lang="en-US" dirty="0"/>
              <a:t> (if-else, etc.) 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iteration</a:t>
            </a:r>
            <a:r>
              <a:rPr lang="en-US" dirty="0"/>
              <a:t> (for, while, etc</a:t>
            </a:r>
            <a:r>
              <a:rPr lang="en-US" dirty="0" smtClean="0"/>
              <a:t>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800" y="3790950"/>
            <a:ext cx="2438400" cy="2473234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403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Sequence of Evaluation and Flow </a:t>
            </a:r>
            <a:r>
              <a:rPr lang="en-US" dirty="0" smtClean="0"/>
              <a:t>Control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When flow control is needed, there are </a:t>
            </a:r>
            <a:r>
              <a:rPr lang="en-US" dirty="0" smtClean="0"/>
              <a:t>a couple of </a:t>
            </a:r>
            <a:r>
              <a:rPr lang="en-US" dirty="0"/>
              <a:t>options: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Run the script using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Selenium-RC</a:t>
            </a:r>
            <a:r>
              <a:rPr lang="en-US" dirty="0"/>
              <a:t> and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client library </a:t>
            </a:r>
            <a:r>
              <a:rPr lang="en-US" dirty="0"/>
              <a:t>such as </a:t>
            </a:r>
            <a:r>
              <a:rPr lang="en-US" dirty="0" smtClean="0"/>
              <a:t>C# or </a:t>
            </a:r>
            <a:r>
              <a:rPr lang="en-US" dirty="0"/>
              <a:t>PHP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Run a small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JavaScript snippet </a:t>
            </a:r>
            <a:r>
              <a:rPr lang="en-US" dirty="0"/>
              <a:t>from within the script using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storeEval </a:t>
            </a:r>
            <a:r>
              <a:rPr lang="en-US" dirty="0"/>
              <a:t>command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Install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goto_sel_ide.js </a:t>
            </a:r>
            <a:r>
              <a:rPr lang="en-US" dirty="0" smtClean="0"/>
              <a:t>extension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Install Selenium IDE Flow Control</a:t>
            </a:r>
            <a:br>
              <a:rPr lang="en-US" dirty="0" smtClean="0"/>
            </a:br>
            <a:r>
              <a:rPr lang="en-US" dirty="0" smtClean="0"/>
              <a:t>add-on to Firefox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0" y="4991100"/>
            <a:ext cx="1800881" cy="137160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091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Add User Extensions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8800" y="990600"/>
            <a:ext cx="3276600" cy="5791200"/>
          </a:xfrm>
        </p:spPr>
        <p:txBody>
          <a:bodyPr/>
          <a:lstStyle/>
          <a:p>
            <a:pPr marL="273050" lvl="2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Open Selenium</a:t>
            </a:r>
          </a:p>
          <a:p>
            <a:pPr marL="273050" lvl="2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Go to Menu Options/Options</a:t>
            </a:r>
          </a:p>
          <a:p>
            <a:pPr marL="273050" lvl="2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Browse your extension and select it in Selenium Core extensions or Selenium IDE extension</a:t>
            </a:r>
          </a:p>
          <a:p>
            <a:pPr marL="273050" lvl="2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Restart Selenium</a:t>
            </a:r>
          </a:p>
          <a:p>
            <a:pPr marL="273050"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32" y="990600"/>
            <a:ext cx="4200525" cy="5381625"/>
          </a:xfrm>
          <a:prstGeom prst="roundRect">
            <a:avLst>
              <a:gd name="adj" fmla="val 7683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03" y="893649"/>
            <a:ext cx="4895850" cy="5791200"/>
          </a:xfrm>
          <a:prstGeom prst="roundRect">
            <a:avLst>
              <a:gd name="adj" fmla="val 6291"/>
            </a:avLst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4114800" y="3124200"/>
            <a:ext cx="1828800" cy="990600"/>
          </a:xfrm>
          <a:prstGeom prst="straightConnector1">
            <a:avLst/>
          </a:prstGeom>
          <a:ln w="57150"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962400" y="3681412"/>
            <a:ext cx="1981200" cy="1347788"/>
          </a:xfrm>
          <a:prstGeom prst="straightConnector1">
            <a:avLst/>
          </a:prstGeom>
          <a:ln w="57150"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28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Control Extension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3657600"/>
          </a:xfrm>
        </p:spPr>
        <p:txBody>
          <a:bodyPr/>
          <a:lstStyle/>
          <a:p>
            <a:r>
              <a:rPr lang="en-US" dirty="0" smtClean="0"/>
              <a:t>When do we use it:</a:t>
            </a:r>
          </a:p>
          <a:p>
            <a:pPr lvl="1"/>
            <a:r>
              <a:rPr lang="en-US" dirty="0" smtClean="0"/>
              <a:t>some steps of the test should be skipped if condition is satisfied</a:t>
            </a:r>
          </a:p>
          <a:p>
            <a:pPr lvl="2"/>
            <a:r>
              <a:rPr lang="en-US" dirty="0" smtClean="0"/>
              <a:t>If we’re logged in, we can skip log in steps</a:t>
            </a:r>
          </a:p>
          <a:p>
            <a:pPr lvl="1"/>
            <a:r>
              <a:rPr lang="en-US" dirty="0" smtClean="0"/>
              <a:t>If we need to add iterations</a:t>
            </a:r>
            <a:endParaRPr lang="en-US" dirty="0"/>
          </a:p>
          <a:p>
            <a:pPr lvl="2"/>
            <a:r>
              <a:rPr lang="en-US" dirty="0" smtClean="0"/>
              <a:t>while loop can be used as a command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143000" y="472440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Command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Target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store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hangingPunct="1"/>
                      <a:r>
                        <a:rPr lang="en-US" kern="120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hangingPunct="1"/>
                      <a:r>
                        <a:rPr lang="en-US" kern="120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loop1</a:t>
                      </a:r>
                      <a:endParaRPr lang="en-US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kern="120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while</a:t>
                      </a:r>
                      <a:endParaRPr lang="en-US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hangingPunct="1"/>
                      <a:r>
                        <a:rPr lang="en-US" kern="120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storedVars.loop1&lt;2</a:t>
                      </a:r>
                      <a:endParaRPr lang="en-US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hangingPunct="1"/>
                      <a:endParaRPr lang="en-US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kern="120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en-US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hangingPunct="1"/>
                      <a:endParaRPr lang="en-US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hangingPunct="1"/>
                      <a:endParaRPr lang="en-US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kern="1200" dirty="0" err="1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endWhile</a:t>
                      </a:r>
                      <a:endParaRPr lang="en-US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hangingPunct="1"/>
                      <a:endParaRPr lang="en-US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hangingPunct="1"/>
                      <a:endParaRPr lang="en-US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926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Control Extension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conditions to the tests</a:t>
            </a:r>
          </a:p>
          <a:p>
            <a:pPr lvl="1"/>
            <a:r>
              <a:rPr lang="en-US" dirty="0" smtClean="0"/>
              <a:t>Before you start: add goto_sel_ide.js to Selenium as user extension </a:t>
            </a:r>
          </a:p>
          <a:p>
            <a:pPr lvl="1"/>
            <a:r>
              <a:rPr lang="en-US" dirty="0" smtClean="0"/>
              <a:t>Labels in the tests</a:t>
            </a:r>
          </a:p>
          <a:p>
            <a:pPr lvl="2"/>
            <a:r>
              <a:rPr lang="en-US" dirty="0" smtClean="0"/>
              <a:t>Used as markers in the tests</a:t>
            </a:r>
          </a:p>
          <a:p>
            <a:pPr lvl="2"/>
            <a:endParaRPr lang="en-US" dirty="0"/>
          </a:p>
          <a:p>
            <a:pPr lvl="1"/>
            <a:r>
              <a:rPr lang="en-US" dirty="0" err="1" smtClean="0"/>
              <a:t>gotoif</a:t>
            </a:r>
            <a:r>
              <a:rPr lang="en-US" dirty="0" smtClean="0"/>
              <a:t> command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143000" y="4114800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label 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labelName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143000" y="5410200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2514600"/>
                <a:gridCol w="1828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gotoif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storedVars</a:t>
                      </a:r>
                      <a:r>
                        <a:rPr lang="en-US" dirty="0" smtClean="0"/>
                        <a:t>[‘Name']==1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labelName</a:t>
                      </a:r>
                      <a:endParaRPr lang="en-US" dirty="0"/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067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66800"/>
            <a:ext cx="7924800" cy="685800"/>
          </a:xfrm>
        </p:spPr>
        <p:txBody>
          <a:bodyPr/>
          <a:lstStyle/>
          <a:p>
            <a:r>
              <a:rPr lang="en-US" dirty="0"/>
              <a:t>Selenium IDE Demo</a:t>
            </a:r>
          </a:p>
        </p:txBody>
      </p:sp>
      <p:pic>
        <p:nvPicPr>
          <p:cNvPr id="20482" name="Picture 2" descr="C:\PROJECTS\QA-Academy\LOCAL_FILES\Oleg_IMAGES_Archive\TOOLS\SELENIUM_Pictures\SeleniumTests[4]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55"/>
          <a:stretch/>
        </p:blipFill>
        <p:spPr bwMode="auto">
          <a:xfrm>
            <a:off x="2209800" y="2097740"/>
            <a:ext cx="4724400" cy="4125081"/>
          </a:xfrm>
          <a:prstGeom prst="roundRect">
            <a:avLst>
              <a:gd name="adj" fmla="val 5069"/>
            </a:avLst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2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1676400"/>
            <a:ext cx="7924800" cy="685800"/>
          </a:xfrm>
        </p:spPr>
        <p:txBody>
          <a:bodyPr/>
          <a:lstStyle/>
          <a:p>
            <a:r>
              <a:rPr lang="en-US" dirty="0"/>
              <a:t>Some Final Considerations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/>
              <a:pPr algn="r">
                <a:defRPr/>
              </a:pPr>
              <a:t>86</a:t>
            </a:fld>
            <a:endParaRPr lang="en-US" sz="1100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90825" y="2743200"/>
            <a:ext cx="3562350" cy="311467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090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</a:t>
            </a:r>
            <a:r>
              <a:rPr lang="en-US" dirty="0" smtClean="0"/>
              <a:t>With </a:t>
            </a:r>
            <a:r>
              <a:rPr lang="en-US" dirty="0"/>
              <a:t>HTML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Selenium is sensitive to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format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table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Duplication</a:t>
            </a:r>
            <a:r>
              <a:rPr lang="en-US" dirty="0" smtClean="0"/>
              <a:t> </a:t>
            </a:r>
            <a:r>
              <a:rPr lang="en-US" dirty="0"/>
              <a:t>is a major issue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Tests </a:t>
            </a:r>
            <a:r>
              <a:rPr lang="en-US" dirty="0"/>
              <a:t>need to be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deployed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AUT </a:t>
            </a:r>
            <a:r>
              <a:rPr lang="en-US" dirty="0" smtClean="0"/>
              <a:t>(Application </a:t>
            </a:r>
            <a:r>
              <a:rPr lang="en-US" dirty="0"/>
              <a:t>U</a:t>
            </a:r>
            <a:r>
              <a:rPr lang="en-US" dirty="0" smtClean="0"/>
              <a:t>nder </a:t>
            </a:r>
            <a:r>
              <a:rPr lang="en-US" dirty="0"/>
              <a:t>Test)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pic>
        <p:nvPicPr>
          <p:cNvPr id="20482" name="Picture 2" descr="http://web-proekti.com/images/html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0" y="3962400"/>
            <a:ext cx="2438400" cy="2438400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  <a:softEdge rad="635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14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or </a:t>
            </a:r>
            <a:r>
              <a:rPr lang="en-US" dirty="0" smtClean="0"/>
              <a:t>Driver Based?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Table based approach </a:t>
            </a:r>
            <a:r>
              <a:rPr lang="en-US" dirty="0" smtClean="0"/>
              <a:t>is fine </a:t>
            </a:r>
            <a:r>
              <a:rPr lang="en-US" dirty="0"/>
              <a:t>for simple </a:t>
            </a:r>
            <a:r>
              <a:rPr lang="en-US" dirty="0" smtClean="0"/>
              <a:t>tests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No </a:t>
            </a:r>
            <a:r>
              <a:rPr lang="en-US" dirty="0"/>
              <a:t>programming required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Doesn't </a:t>
            </a:r>
            <a:r>
              <a:rPr lang="en-US" dirty="0"/>
              <a:t>scale – duplication is a major </a:t>
            </a:r>
            <a:r>
              <a:rPr lang="en-US" dirty="0" smtClean="0"/>
              <a:t>issue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Driver approach better for 'Real' test suites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</a:t>
            </a:r>
            <a:r>
              <a:rPr lang="en-US" dirty="0"/>
              <a:t>develop tests in language of choice: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</a:t>
            </a:r>
            <a:r>
              <a:rPr lang="en-US" dirty="0"/>
              <a:t>#, Java, Ruby, Python, Perl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Easier </a:t>
            </a:r>
            <a:r>
              <a:rPr lang="en-US" dirty="0"/>
              <a:t>data management via DB / </a:t>
            </a:r>
            <a:r>
              <a:rPr lang="en-US" dirty="0" smtClean="0"/>
              <a:t>Excel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14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Ajax </a:t>
            </a:r>
            <a:r>
              <a:rPr lang="en-US" dirty="0" smtClean="0"/>
              <a:t>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Selenium supports testing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Web 2.0 applications</a:t>
            </a:r>
          </a:p>
          <a:p>
            <a:pPr>
              <a:lnSpc>
                <a:spcPct val="100000"/>
              </a:lnSpc>
            </a:pPr>
            <a:r>
              <a:rPr lang="en-US" dirty="0"/>
              <a:t>Monitor the DOM for completion of Async calls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waitForCondition()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waitForValue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()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  <p:pic>
        <p:nvPicPr>
          <p:cNvPr id="11266" name="Picture 2" descr="C:\Users\ogeorgiev\Desktop\web2image.gi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3000" y="3200400"/>
            <a:ext cx="3419475" cy="3057525"/>
          </a:xfrm>
          <a:prstGeom prst="roundRect">
            <a:avLst>
              <a:gd name="adj" fmla="val 9689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89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Areas of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Selenium can </a:t>
            </a:r>
            <a:r>
              <a:rPr lang="en-US" dirty="0"/>
              <a:t>be used for: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Acceptance / Functional testing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Reproducing bugs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Unit-testing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Regression testing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Smoke-testing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4799376">
            <a:off x="5073028" y="2140872"/>
            <a:ext cx="3308853" cy="4250502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690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</a:t>
            </a:r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Run Selenium tests as part of the build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Works with both Core and Driven modes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Each time a developer checks in, if necessary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generate HTML reports, published to entire team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Helps catch bugs ASAP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Addresses risk of catching bugs late in the 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1400" y="5410200"/>
            <a:ext cx="1066800" cy="111125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174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748416" y="2930915"/>
            <a:ext cx="5642984" cy="12192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/>
              <a:t>Questions?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298514" y="4335923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456848" flipH="1">
            <a:off x="968763" y="4533447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33451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063226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277485" y="1162062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56344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181126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9460650" flipH="1">
            <a:off x="3142397" y="2163174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 rot="18277140" flipH="1">
            <a:off x="438513" y="3075786"/>
            <a:ext cx="89128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472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  <a:endParaRPr lang="bg-BG" dirty="0"/>
          </a:p>
        </p:txBody>
      </p:sp>
      <p:sp>
        <p:nvSpPr>
          <p:cNvPr id="425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90513" indent="-290513">
              <a:buSzPct val="100000"/>
              <a:buFontTx/>
              <a:buAutoNum type="arabicPeriod"/>
            </a:pPr>
            <a:r>
              <a:rPr lang="en-US" sz="2800" dirty="0" smtClean="0"/>
              <a:t>Using the Selenium IDE record a test case that performs the following actions:</a:t>
            </a:r>
          </a:p>
          <a:p>
            <a:pPr marL="566738" lvl="1" indent="-219075"/>
            <a:r>
              <a:rPr lang="en-US" sz="2600" dirty="0" smtClean="0"/>
              <a:t>Opens the Telerik Academy web page: </a:t>
            </a:r>
            <a:r>
              <a:rPr lang="en-US" sz="2600" dirty="0">
                <a:hlinkClick r:id="rId3"/>
              </a:rPr>
              <a:t>http://academy.telerik.com</a:t>
            </a:r>
            <a:r>
              <a:rPr lang="en-US" sz="2600" dirty="0" smtClean="0">
                <a:hlinkClick r:id="rId3"/>
              </a:rPr>
              <a:t>/</a:t>
            </a:r>
            <a:r>
              <a:rPr lang="en-US" sz="2600" dirty="0" smtClean="0"/>
              <a:t>  </a:t>
            </a:r>
          </a:p>
          <a:p>
            <a:pPr marL="566738" lvl="1" indent="-219075"/>
            <a:r>
              <a:rPr lang="en-US" sz="2600" dirty="0" smtClean="0"/>
              <a:t>Navigates to the Start page</a:t>
            </a:r>
          </a:p>
          <a:p>
            <a:pPr marL="566738" lvl="1" indent="-219075"/>
            <a:r>
              <a:rPr lang="en-US" sz="2600" dirty="0" smtClean="0"/>
              <a:t>Ensures that the text “</a:t>
            </a:r>
            <a:r>
              <a:rPr lang="bg-BG" sz="2600" dirty="0"/>
              <a:t>Предстоящи </a:t>
            </a:r>
            <a:r>
              <a:rPr lang="bg-BG" sz="2600" dirty="0" smtClean="0"/>
              <a:t>курсове</a:t>
            </a:r>
            <a:r>
              <a:rPr lang="en-US" sz="2600" dirty="0" smtClean="0"/>
              <a:t>” is present on the page</a:t>
            </a:r>
          </a:p>
          <a:p>
            <a:pPr marL="798513" lvl="1" indent="-450850">
              <a:buFontTx/>
              <a:buAutoNum type="arabicPeriod"/>
            </a:pP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7153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(2)</a:t>
            </a:r>
            <a:endParaRPr lang="bg-BG" dirty="0"/>
          </a:p>
        </p:txBody>
      </p:sp>
      <p:sp>
        <p:nvSpPr>
          <p:cNvPr id="425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 startAt="2"/>
            </a:pPr>
            <a:r>
              <a:rPr lang="en-US" sz="2800" dirty="0" smtClean="0"/>
              <a:t>Using the Selenium IDE record a test case that performs the following actions:</a:t>
            </a:r>
            <a:endParaRPr lang="en-US" sz="2400" dirty="0"/>
          </a:p>
          <a:p>
            <a:pPr marL="566738" lvl="1" indent="-219075">
              <a:lnSpc>
                <a:spcPct val="100000"/>
              </a:lnSpc>
            </a:pPr>
            <a:r>
              <a:rPr lang="en-US" sz="2600" dirty="0" smtClean="0"/>
              <a:t>Navigates to the site: </a:t>
            </a: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www.worldwidemetric.com/cal.html</a:t>
            </a:r>
            <a:endParaRPr lang="en-US" sz="2800" dirty="0" smtClean="0"/>
          </a:p>
          <a:p>
            <a:pPr marL="566738" lvl="1" indent="-219075">
              <a:lnSpc>
                <a:spcPct val="100000"/>
              </a:lnSpc>
            </a:pPr>
            <a:r>
              <a:rPr lang="en-US" sz="2800" dirty="0"/>
              <a:t>Asserts that the header </a:t>
            </a:r>
            <a:r>
              <a:rPr lang="en-US" sz="2800" dirty="0" smtClean="0"/>
              <a:t>"Length </a:t>
            </a:r>
            <a:r>
              <a:rPr lang="en-US" sz="2800" dirty="0"/>
              <a:t>Conversion </a:t>
            </a:r>
            <a:r>
              <a:rPr lang="en-US" sz="2800" dirty="0" smtClean="0"/>
              <a:t>Calculator" is present on the page</a:t>
            </a:r>
          </a:p>
          <a:p>
            <a:pPr marL="566738" lvl="1" indent="-219075">
              <a:lnSpc>
                <a:spcPct val="100000"/>
              </a:lnSpc>
            </a:pPr>
            <a:r>
              <a:rPr lang="en-US" sz="2800" dirty="0" smtClean="0"/>
              <a:t>Inserts value 10 in the Meter field</a:t>
            </a:r>
          </a:p>
          <a:p>
            <a:pPr marL="566738" lvl="1" indent="-219075">
              <a:lnSpc>
                <a:spcPct val="100000"/>
              </a:lnSpc>
            </a:pPr>
            <a:r>
              <a:rPr lang="en-US" sz="2800" dirty="0" smtClean="0"/>
              <a:t>Presses the respective "Calculate" button</a:t>
            </a:r>
          </a:p>
          <a:p>
            <a:pPr marL="566738" lvl="1" indent="-219075">
              <a:lnSpc>
                <a:spcPct val="100000"/>
              </a:lnSpc>
            </a:pPr>
            <a:r>
              <a:rPr lang="en-US" sz="2600" dirty="0" smtClean="0"/>
              <a:t>Asserts that the Centimeters field gets the value 1000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9631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(3)</a:t>
            </a:r>
            <a:endParaRPr lang="bg-BG" dirty="0"/>
          </a:p>
        </p:txBody>
      </p:sp>
      <p:sp>
        <p:nvSpPr>
          <p:cNvPr id="425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 startAt="3"/>
            </a:pPr>
            <a:r>
              <a:rPr lang="en-US" sz="2800" dirty="0" smtClean="0"/>
              <a:t>Using the Selenium IDE record a test case that performs the following actions:</a:t>
            </a:r>
          </a:p>
          <a:p>
            <a:pPr marL="566738" lvl="1" indent="-219075">
              <a:lnSpc>
                <a:spcPct val="100000"/>
              </a:lnSpc>
            </a:pPr>
            <a:r>
              <a:rPr lang="en-US" sz="2800" dirty="0"/>
              <a:t>Navigates to </a:t>
            </a: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www.google.com</a:t>
            </a:r>
            <a:r>
              <a:rPr lang="en-US" sz="2800" dirty="0" smtClean="0"/>
              <a:t> </a:t>
            </a:r>
            <a:r>
              <a:rPr lang="en-US" sz="2800" dirty="0"/>
              <a:t>in Firefox</a:t>
            </a:r>
          </a:p>
          <a:p>
            <a:pPr marL="566738" lvl="1" indent="-219075">
              <a:lnSpc>
                <a:spcPct val="100000"/>
              </a:lnSpc>
            </a:pPr>
            <a:r>
              <a:rPr lang="en-US" sz="2800" dirty="0" smtClean="0"/>
              <a:t>Types </a:t>
            </a:r>
            <a:r>
              <a:rPr lang="en-US" sz="2800" dirty="0"/>
              <a:t>“Testing Geek” in the Google search bar and click Search</a:t>
            </a:r>
          </a:p>
          <a:p>
            <a:pPr marL="566738" lvl="1" indent="-219075">
              <a:lnSpc>
                <a:spcPct val="100000"/>
              </a:lnSpc>
            </a:pPr>
            <a:r>
              <a:rPr lang="en-US" sz="2800" dirty="0"/>
              <a:t>On the search results verify that </a:t>
            </a:r>
            <a:r>
              <a:rPr lang="en-US" sz="2800" dirty="0" smtClean="0"/>
              <a:t> “</a:t>
            </a:r>
            <a:r>
              <a:rPr lang="en-US" sz="2800" dirty="0"/>
              <a:t>Software </a:t>
            </a:r>
            <a:r>
              <a:rPr lang="en-US" sz="2800" dirty="0" smtClean="0"/>
              <a:t>Testing </a:t>
            </a:r>
            <a:r>
              <a:rPr lang="en-US" sz="2800" dirty="0"/>
              <a:t>Geek” is present at the first </a:t>
            </a:r>
            <a:r>
              <a:rPr lang="en-US" sz="2800" dirty="0" smtClean="0"/>
              <a:t>place</a:t>
            </a:r>
            <a:endParaRPr lang="en-US" sz="2800" dirty="0"/>
          </a:p>
          <a:p>
            <a:pPr marL="566738" lvl="1" indent="-219075">
              <a:lnSpc>
                <a:spcPct val="100000"/>
              </a:lnSpc>
            </a:pPr>
            <a:r>
              <a:rPr lang="en-US" sz="2800" dirty="0"/>
              <a:t>Save the test case as </a:t>
            </a:r>
            <a:r>
              <a:rPr lang="en-US" sz="2800" dirty="0" smtClean="0"/>
              <a:t>google_ide.html</a:t>
            </a:r>
            <a:endParaRPr lang="en-US" sz="2800" dirty="0"/>
          </a:p>
          <a:p>
            <a:pPr marL="566738" lvl="1" indent="-219075">
              <a:lnSpc>
                <a:spcPct val="100000"/>
              </a:lnSpc>
            </a:pPr>
            <a:r>
              <a:rPr lang="en-US" sz="2800" dirty="0"/>
              <a:t>Run the saved test case back again using the </a:t>
            </a:r>
            <a:r>
              <a:rPr lang="en-US" sz="2800" dirty="0" smtClean="0"/>
              <a:t>IDE</a:t>
            </a:r>
            <a:endParaRPr lang="en-US" sz="2800" dirty="0"/>
          </a:p>
          <a:p>
            <a:pPr marL="566738" lvl="1" indent="-219075">
              <a:lnSpc>
                <a:spcPct val="100000"/>
              </a:lnSpc>
            </a:pPr>
            <a:r>
              <a:rPr lang="en-US" sz="2800" dirty="0"/>
              <a:t>View the results back in the IDE</a:t>
            </a:r>
          </a:p>
          <a:p>
            <a:pPr marL="862013" lvl="1" indent="-514350">
              <a:lnSpc>
                <a:spcPct val="100000"/>
              </a:lnSpc>
              <a:buFont typeface="+mj-lt"/>
              <a:buAutoNum type="arabicPeriod" startAt="3"/>
            </a:pP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3174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(4)</a:t>
            </a:r>
            <a:endParaRPr lang="bg-BG" dirty="0"/>
          </a:p>
        </p:txBody>
      </p:sp>
      <p:sp>
        <p:nvSpPr>
          <p:cNvPr id="425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 startAt="4"/>
            </a:pPr>
            <a:r>
              <a:rPr lang="en-US" sz="2800" dirty="0" smtClean="0"/>
              <a:t>Read the Selenium Documentation at address:</a:t>
            </a:r>
            <a:br>
              <a:rPr lang="en-US" sz="2800" dirty="0" smtClean="0"/>
            </a:br>
            <a:r>
              <a:rPr lang="en-US" sz="2800" dirty="0">
                <a:hlinkClick r:id="rId3"/>
              </a:rPr>
              <a:t>http://docs.seleniumhq.org/docs</a:t>
            </a:r>
            <a:r>
              <a:rPr lang="en-US" sz="2800" dirty="0" smtClean="0">
                <a:hlinkClick r:id="rId3"/>
              </a:rPr>
              <a:t>/ </a:t>
            </a:r>
            <a:endParaRPr lang="en-US" sz="2800" dirty="0" smtClean="0"/>
          </a:p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 startAt="4"/>
            </a:pPr>
            <a:r>
              <a:rPr lang="en-US" sz="2800" dirty="0" smtClean="0"/>
              <a:t>Find </a:t>
            </a:r>
            <a:r>
              <a:rPr lang="en-US" sz="2800" dirty="0"/>
              <a:t>more information about Selenium in </a:t>
            </a:r>
            <a:r>
              <a:rPr lang="en-US" sz="2800" dirty="0" smtClean="0"/>
              <a:t>the Internet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574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Free Trainings @ Telerik Academy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638800"/>
          </a:xfrm>
        </p:spPr>
        <p:txBody>
          <a:bodyPr/>
          <a:lstStyle/>
          <a:p>
            <a:r>
              <a:rPr lang="en-US" smtClean="0"/>
              <a:t>C# Programming </a:t>
            </a:r>
            <a:r>
              <a:rPr lang="en-US" dirty="0" smtClean="0"/>
              <a:t>@ Telerik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>
                <a:hlinkClick r:id="rId2"/>
              </a:rPr>
              <a:t>csharpfundamentals.telerik.com</a:t>
            </a:r>
            <a:endParaRPr lang="en-US" noProof="1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3" tooltip="Telerik Software Academy - Free Programming Courses"/>
              </a:rPr>
              <a:t>academy.telerik.com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Academy @ Facebook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4" tooltip="Telerik Softyware Academy @ Facebook"/>
              </a:rPr>
              <a:t>facebook.com/TelerikAcademy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 Forums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5" tooltip="Telerik Software Academy Forums - Community for Programmers"/>
              </a:rPr>
              <a:t>forums.academy.telerik.com</a:t>
            </a:r>
            <a:endParaRPr lang="en-US" noProof="1"/>
          </a:p>
        </p:txBody>
      </p:sp>
      <p:pic>
        <p:nvPicPr>
          <p:cNvPr id="5" name="Picture 5">
            <a:hlinkClick r:id="rId5" tooltip="Telerik Software Academy Forums - Discussion Board for Developers"/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3898" y="5218092"/>
            <a:ext cx="1162902" cy="1268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hlinkClick r:id="rId3" tooltip="Telerik Software Academy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8941" y="2667000"/>
            <a:ext cx="3137859" cy="918234"/>
          </a:xfrm>
          <a:prstGeom prst="rect">
            <a:avLst/>
          </a:prstGeom>
          <a:noFill/>
          <a:ln>
            <a:solidFill>
              <a:srgbClr val="9BCC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hlinkClick r:id="rId8" tooltip="Telerik Academy @ Facebook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8587" y="4003901"/>
            <a:ext cx="938213" cy="9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025" y="1123558"/>
            <a:ext cx="1124775" cy="112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7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 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lerik Academy Theme" id="{CC62B882-3A46-4F72-8436-1D7407ADFF02}" vid="{92E024D1-C2BF-4AF7-8ED1-5C666C82BD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 Academy Theme</Template>
  <TotalTime>816</TotalTime>
  <Words>5677</Words>
  <Application>Microsoft Office PowerPoint</Application>
  <PresentationFormat>On-screen Show (4:3)</PresentationFormat>
  <Paragraphs>1007</Paragraphs>
  <Slides>96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5" baseType="lpstr">
      <vt:lpstr>Arabic Typesetting</vt:lpstr>
      <vt:lpstr>Calibri</vt:lpstr>
      <vt:lpstr>Cambria</vt:lpstr>
      <vt:lpstr>Consolas</vt:lpstr>
      <vt:lpstr>Corbel</vt:lpstr>
      <vt:lpstr>Courier New</vt:lpstr>
      <vt:lpstr>Times New Roman</vt:lpstr>
      <vt:lpstr>Wingdings 2</vt:lpstr>
      <vt:lpstr>Telerik Academy Theme</vt:lpstr>
      <vt:lpstr>Selenium</vt:lpstr>
      <vt:lpstr>The Lectors</vt:lpstr>
      <vt:lpstr>Table of Contents</vt:lpstr>
      <vt:lpstr>Selenium</vt:lpstr>
      <vt:lpstr>Origins of Selenium</vt:lpstr>
      <vt:lpstr>What is Selenium?</vt:lpstr>
      <vt:lpstr>What is Selenium? (2)</vt:lpstr>
      <vt:lpstr>Selenium’s Tool Suite</vt:lpstr>
      <vt:lpstr>Areas of Application</vt:lpstr>
      <vt:lpstr>Selenium Quick Demo</vt:lpstr>
      <vt:lpstr>Selenium IDE</vt:lpstr>
      <vt:lpstr>Selenium IDE</vt:lpstr>
      <vt:lpstr>Selenium IDE Limitations</vt:lpstr>
      <vt:lpstr>Building Test Cases</vt:lpstr>
      <vt:lpstr>Recording Test Cases</vt:lpstr>
      <vt:lpstr>IDE Main Features Demo</vt:lpstr>
      <vt:lpstr>Base URL</vt:lpstr>
      <vt:lpstr>Selenium Commands – “Selenese”</vt:lpstr>
      <vt:lpstr>What Can We Test</vt:lpstr>
      <vt:lpstr>Script Syntax</vt:lpstr>
      <vt:lpstr>Selenium Parameters</vt:lpstr>
      <vt:lpstr>Storing Selenium Scripts</vt:lpstr>
      <vt:lpstr>Storing Selenium Scripts (2)</vt:lpstr>
      <vt:lpstr>Test Suites</vt:lpstr>
      <vt:lpstr>Test Suites (2)</vt:lpstr>
      <vt:lpstr>Selenium Commands</vt:lpstr>
      <vt:lpstr>Actions</vt:lpstr>
      <vt:lpstr>The "AndWait" Actions</vt:lpstr>
      <vt:lpstr>Accessors</vt:lpstr>
      <vt:lpstr>Assertions</vt:lpstr>
      <vt:lpstr>Assertion Modes</vt:lpstr>
      <vt:lpstr>Assertion or Verification?</vt:lpstr>
      <vt:lpstr>Some Common Selenium Commands</vt:lpstr>
      <vt:lpstr>Some Common Selenium Commands (2)</vt:lpstr>
      <vt:lpstr>Some Common Selenium Commands (3)</vt:lpstr>
      <vt:lpstr>Verifying Page Elements</vt:lpstr>
      <vt:lpstr>"verifyTextPresent"</vt:lpstr>
      <vt:lpstr>"verifyElementPresent"</vt:lpstr>
      <vt:lpstr>"verifyText"</vt:lpstr>
      <vt:lpstr>Locating Elements</vt:lpstr>
      <vt:lpstr>Locating by Identifier</vt:lpstr>
      <vt:lpstr>Locating by Identifier - Example</vt:lpstr>
      <vt:lpstr>Locating by Id</vt:lpstr>
      <vt:lpstr>Locating by Id - Example</vt:lpstr>
      <vt:lpstr>Locating by Name</vt:lpstr>
      <vt:lpstr>Locating by Name - Example</vt:lpstr>
      <vt:lpstr>Locating by XPath</vt:lpstr>
      <vt:lpstr>Absolute vs. Relative Location</vt:lpstr>
      <vt:lpstr>Locating by Xpath - Example</vt:lpstr>
      <vt:lpstr>Locating by Xpath – Example (2)</vt:lpstr>
      <vt:lpstr>Resources for XPath</vt:lpstr>
      <vt:lpstr>Locating Hyperlinks by Link Text</vt:lpstr>
      <vt:lpstr>Locating by DOM</vt:lpstr>
      <vt:lpstr>Locating by DOM - Example</vt:lpstr>
      <vt:lpstr>Locating by DOM – Example (2)</vt:lpstr>
      <vt:lpstr>Locating by CSS</vt:lpstr>
      <vt:lpstr>Locating by CSS - Example</vt:lpstr>
      <vt:lpstr>Locating by CSS – Example (2)</vt:lpstr>
      <vt:lpstr>Implicit Locators</vt:lpstr>
      <vt:lpstr>Matching Text Patterns</vt:lpstr>
      <vt:lpstr>Pattern Types</vt:lpstr>
      <vt:lpstr>Globbing Patterns</vt:lpstr>
      <vt:lpstr>Globbing Patterns Prefix</vt:lpstr>
      <vt:lpstr>Globbing Patterns Example</vt:lpstr>
      <vt:lpstr>Regular Expression Patterns</vt:lpstr>
      <vt:lpstr>Regular Expression Patterns (2)</vt:lpstr>
      <vt:lpstr>Regular Expression Patterns Example</vt:lpstr>
      <vt:lpstr>Exact Patterns</vt:lpstr>
      <vt:lpstr>"waitFor" Commands for AJAX Applications</vt:lpstr>
      <vt:lpstr>Store Commands and Selenium Variables</vt:lpstr>
      <vt:lpstr>Using The Stored Values</vt:lpstr>
      <vt:lpstr>Other Store Commands</vt:lpstr>
      <vt:lpstr>Other Store Commands (2)</vt:lpstr>
      <vt:lpstr>JavaScript Usage with Script Parameters</vt:lpstr>
      <vt:lpstr>Methods Calling With JavaScript</vt:lpstr>
      <vt:lpstr>Using JavaScript With  Non-Script Parameters</vt:lpstr>
      <vt:lpstr>echo - The Selenese Print Command</vt:lpstr>
      <vt:lpstr>Alerts, Popups, and Multiple Windows</vt:lpstr>
      <vt:lpstr>Debugging</vt:lpstr>
      <vt:lpstr>Sequence of Evaluation and Flow Control</vt:lpstr>
      <vt:lpstr>Sequence of Evaluation and Flow Control (2)</vt:lpstr>
      <vt:lpstr>How to Add User Extensions</vt:lpstr>
      <vt:lpstr>Flow Control Extension</vt:lpstr>
      <vt:lpstr>Flow Control Extension (2)</vt:lpstr>
      <vt:lpstr>Selenium IDE Demo</vt:lpstr>
      <vt:lpstr>Some Final Considerations</vt:lpstr>
      <vt:lpstr>Problems With HTML Tests</vt:lpstr>
      <vt:lpstr>Table or Driver Based?</vt:lpstr>
      <vt:lpstr>Ajax Support</vt:lpstr>
      <vt:lpstr>Continuous Integration</vt:lpstr>
      <vt:lpstr>Selenium</vt:lpstr>
      <vt:lpstr>Exercises</vt:lpstr>
      <vt:lpstr>Exercises (2)</vt:lpstr>
      <vt:lpstr>Exercises (3)</vt:lpstr>
      <vt:lpstr>Exercises (4)</vt:lpstr>
      <vt:lpstr>Free Trainings @ Telerik Academy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Selenium</dc:title>
  <dc:creator>Asya Georgieva</dc:creator>
  <cp:lastModifiedBy>Asya Georgieva</cp:lastModifiedBy>
  <cp:revision>28</cp:revision>
  <dcterms:created xsi:type="dcterms:W3CDTF">2013-02-15T12:37:52Z</dcterms:created>
  <dcterms:modified xsi:type="dcterms:W3CDTF">2015-11-25T09:23:47Z</dcterms:modified>
</cp:coreProperties>
</file>